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6" r:id="rId2"/>
    <p:sldId id="313" r:id="rId3"/>
    <p:sldId id="258" r:id="rId4"/>
    <p:sldId id="264" r:id="rId5"/>
    <p:sldId id="267" r:id="rId6"/>
    <p:sldId id="328" r:id="rId7"/>
    <p:sldId id="329" r:id="rId8"/>
    <p:sldId id="330" r:id="rId9"/>
    <p:sldId id="270" r:id="rId10"/>
    <p:sldId id="263" r:id="rId11"/>
    <p:sldId id="315" r:id="rId12"/>
    <p:sldId id="316" r:id="rId13"/>
    <p:sldId id="317" r:id="rId14"/>
    <p:sldId id="318" r:id="rId15"/>
    <p:sldId id="319" r:id="rId16"/>
    <p:sldId id="277" r:id="rId17"/>
    <p:sldId id="320" r:id="rId18"/>
    <p:sldId id="321" r:id="rId19"/>
    <p:sldId id="322" r:id="rId20"/>
    <p:sldId id="323" r:id="rId21"/>
    <p:sldId id="324" r:id="rId22"/>
    <p:sldId id="325" r:id="rId23"/>
    <p:sldId id="326" r:id="rId24"/>
    <p:sldId id="327" r:id="rId25"/>
    <p:sldId id="331" r:id="rId26"/>
  </p:sldIdLst>
  <p:sldSz cx="9144000" cy="5143500" type="screen16x9"/>
  <p:notesSz cx="6858000" cy="9144000"/>
  <p:embeddedFontLst>
    <p:embeddedFont>
      <p:font typeface="Cambria Math" panose="02040503050406030204" pitchFamily="18" charset="0"/>
      <p:regular r:id="rId28"/>
    </p:embeddedFont>
    <p:embeddedFont>
      <p:font typeface="Montserrat" pitchFamily="2" charset="77"/>
      <p:regular r:id="rId29"/>
      <p:bold r:id="rId30"/>
    </p:embeddedFont>
    <p:embeddedFont>
      <p:font typeface="Nunito" pitchFamily="2" charset="77"/>
      <p:regular r:id="rId31"/>
      <p:bold r:id="rId32"/>
      <p:italic r:id="rId33"/>
      <p:boldItalic r:id="rId34"/>
    </p:embeddedFont>
    <p:embeddedFont>
      <p:font typeface="Oswald" pitchFamily="2" charset="77"/>
      <p:regular r:id="rId35"/>
      <p:bold r:id="rId36"/>
    </p:embeddedFont>
    <p:embeddedFont>
      <p:font typeface="Raleway" pitchFamily="2" charset="77"/>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EDD2"/>
    <a:srgbClr val="10F760"/>
    <a:srgbClr val="2C2C2C"/>
    <a:srgbClr val="70DCE2"/>
    <a:srgbClr val="878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F7695E-E98E-4456-BEF9-AC845D4C6228}">
  <a:tblStyle styleId="{A7F7695E-E98E-4456-BEF9-AC845D4C62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2606"/>
  </p:normalViewPr>
  <p:slideViewPr>
    <p:cSldViewPr snapToGrid="0">
      <p:cViewPr>
        <p:scale>
          <a:sx n="106" d="100"/>
          <a:sy n="106" d="100"/>
        </p:scale>
        <p:origin x="60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93be0b74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6971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05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95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273239"/>
              </a:buClr>
              <a:buSzPts val="1300"/>
              <a:buFont typeface="Nunito"/>
              <a:buChar char="-"/>
            </a:pPr>
            <a:r>
              <a:rPr lang="vi-VN" sz="1100" dirty="0">
                <a:solidFill>
                  <a:srgbClr val="273239"/>
                </a:solidFill>
                <a:latin typeface="Nunito"/>
                <a:ea typeface="Nunito"/>
                <a:cs typeface="Nunito"/>
                <a:sym typeface="Nunito"/>
              </a:rPr>
              <a:t>Xét một điểm có tọa độ ban đầu </a:t>
            </a:r>
            <a:r>
              <a:rPr lang="vi-VN" sz="1100" b="1" dirty="0">
                <a:solidFill>
                  <a:srgbClr val="273239"/>
                </a:solidFill>
                <a:latin typeface="Nunito"/>
                <a:ea typeface="Nunito"/>
                <a:cs typeface="Nunito"/>
                <a:sym typeface="Nunito"/>
              </a:rPr>
              <a:t>P(x,y,z)</a:t>
            </a:r>
            <a:r>
              <a:rPr lang="vi-VN" sz="1100" dirty="0">
                <a:solidFill>
                  <a:srgbClr val="273239"/>
                </a:solidFill>
                <a:latin typeface="Nunito"/>
                <a:ea typeface="Nunito"/>
                <a:cs typeface="Nunito"/>
                <a:sym typeface="Nunito"/>
              </a:rPr>
              <a:t> trong </a:t>
            </a:r>
            <a:r>
              <a:rPr lang="vi-VN" sz="1100" b="1" dirty="0">
                <a:solidFill>
                  <a:srgbClr val="273239"/>
                </a:solidFill>
                <a:latin typeface="Nunito"/>
                <a:ea typeface="Nunito"/>
                <a:cs typeface="Nunito"/>
                <a:sym typeface="Nunito"/>
              </a:rPr>
              <a:t>không gian 3 chiều</a:t>
            </a:r>
            <a:r>
              <a:rPr lang="vi-VN" sz="1100" dirty="0">
                <a:solidFill>
                  <a:srgbClr val="273239"/>
                </a:solidFill>
                <a:latin typeface="Nunito"/>
                <a:ea typeface="Nunito"/>
                <a:cs typeface="Nunito"/>
                <a:sym typeface="Nunito"/>
              </a:rPr>
              <a:t> được làm quay song song với </a:t>
            </a:r>
            <a:r>
              <a:rPr lang="vi-VN" sz="1100" b="1" dirty="0">
                <a:solidFill>
                  <a:srgbClr val="273239"/>
                </a:solidFill>
                <a:latin typeface="Nunito"/>
                <a:ea typeface="Nunito"/>
                <a:cs typeface="Nunito"/>
                <a:sym typeface="Nunito"/>
              </a:rPr>
              <a:t>trục chính. Vị trí tọa độ sẽ thay đổi thành P'(x,y,z). </a:t>
            </a:r>
          </a:p>
          <a:p>
            <a:pPr marL="457200" lvl="0" indent="-311150" algn="l" rtl="0">
              <a:lnSpc>
                <a:spcPct val="100000"/>
              </a:lnSpc>
              <a:spcBef>
                <a:spcPts val="0"/>
              </a:spcBef>
              <a:spcAft>
                <a:spcPts val="0"/>
              </a:spcAft>
              <a:buSzPts val="1300"/>
              <a:buFont typeface="Nunito"/>
              <a:buChar char="-"/>
            </a:pPr>
            <a:r>
              <a:rPr lang="vi-VN" sz="1100" dirty="0">
                <a:solidFill>
                  <a:schemeClr val="dk1"/>
                </a:solidFill>
                <a:latin typeface="Nunito"/>
                <a:ea typeface="Nunito"/>
                <a:cs typeface="Nunito"/>
                <a:sym typeface="Nunito"/>
              </a:rPr>
              <a:t>Chúng ta có thể xoay một đối tượng song song (hoặc dọc theo) một trục cụ thể sao cho tọa độ trục mà đối tượng quay không thay đổi và hai tọa độ còn lại thay đổi. </a:t>
            </a:r>
            <a:endParaRPr lang="vi-VN" sz="1100" b="1" dirty="0">
              <a:solidFill>
                <a:srgbClr val="273239"/>
              </a:solidFill>
              <a:latin typeface="Nunito"/>
              <a:ea typeface="Nunito"/>
              <a:cs typeface="Nunito"/>
              <a:sym typeface="Nunito"/>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13585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(1) Áp dụng phép tịnh tiến đưa trục quay về vị trí đi qua gốc toạ độ </a:t>
            </a:r>
          </a:p>
          <a:p>
            <a:pPr marL="0" lvl="0" indent="0" algn="l" rtl="0">
              <a:lnSpc>
                <a:spcPct val="100000"/>
              </a:lnSpc>
              <a:spcBef>
                <a:spcPts val="0"/>
              </a:spcBef>
              <a:spcAft>
                <a:spcPts val="0"/>
              </a:spcAft>
              <a:buSzPts val="1100"/>
              <a:buNone/>
            </a:pPr>
            <a:r>
              <a:rPr lang="vi-VN" dirty="0"/>
              <a:t>(2) Áp dụng phép quay đưa trục quay về vị trí trùng với một trục toạ độ </a:t>
            </a:r>
          </a:p>
          <a:p>
            <a:pPr marL="0" lvl="0" indent="0" algn="l" rtl="0">
              <a:lnSpc>
                <a:spcPct val="100000"/>
              </a:lnSpc>
              <a:spcBef>
                <a:spcPts val="0"/>
              </a:spcBef>
              <a:spcAft>
                <a:spcPts val="0"/>
              </a:spcAft>
              <a:buSzPts val="1100"/>
              <a:buNone/>
            </a:pPr>
            <a:r>
              <a:rPr lang="vi-VN" dirty="0"/>
              <a:t>(3) Áp dụng phép quay vật thể quanh trục quay (trục toạ độ) </a:t>
            </a:r>
          </a:p>
          <a:p>
            <a:pPr marL="0" lvl="0" indent="0" algn="l" rtl="0">
              <a:lnSpc>
                <a:spcPct val="100000"/>
              </a:lnSpc>
              <a:spcBef>
                <a:spcPts val="0"/>
              </a:spcBef>
              <a:spcAft>
                <a:spcPts val="0"/>
              </a:spcAft>
              <a:buSzPts val="1100"/>
              <a:buNone/>
            </a:pPr>
            <a:r>
              <a:rPr lang="vi-VN" dirty="0"/>
              <a:t>(4) Áp dụng phép quay đưa trục quay về vị trí tại bước 2</a:t>
            </a:r>
          </a:p>
          <a:p>
            <a:pPr marL="0" lvl="0" indent="0" algn="l" rtl="0">
              <a:lnSpc>
                <a:spcPct val="100000"/>
              </a:lnSpc>
              <a:spcBef>
                <a:spcPts val="0"/>
              </a:spcBef>
              <a:spcAft>
                <a:spcPts val="0"/>
              </a:spcAft>
              <a:buSzPts val="1100"/>
              <a:buNone/>
            </a:pPr>
            <a:r>
              <a:rPr lang="vi-VN" dirty="0"/>
              <a:t> (5) Áp dụng phép quay đưa trục quay về vị trí ban đầu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58229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981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874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15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130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c1997cbfd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c1997cbfd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7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678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778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574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604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297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034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757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5631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519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13367C"/>
            </a:gs>
            <a:gs pos="100000">
              <a:schemeClr val="dk2"/>
            </a:gs>
          </a:gsLst>
          <a:lin ang="5400012" scaled="0"/>
        </a:gradFill>
        <a:effectLst/>
      </p:bgPr>
    </p:bg>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16"/>
          <p:cNvSpPr txBox="1">
            <a:spLocks noGrp="1"/>
          </p:cNvSpPr>
          <p:nvPr>
            <p:ph type="subTitle" idx="1"/>
          </p:nvPr>
        </p:nvSpPr>
        <p:spPr>
          <a:xfrm>
            <a:off x="719700" y="2434925"/>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69" name="Google Shape;169;p16"/>
          <p:cNvSpPr txBox="1">
            <a:spLocks noGrp="1"/>
          </p:cNvSpPr>
          <p:nvPr>
            <p:ph type="subTitle" idx="2"/>
          </p:nvPr>
        </p:nvSpPr>
        <p:spPr>
          <a:xfrm>
            <a:off x="719850"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6"/>
          <p:cNvSpPr txBox="1">
            <a:spLocks noGrp="1"/>
          </p:cNvSpPr>
          <p:nvPr>
            <p:ph type="subTitle" idx="3"/>
          </p:nvPr>
        </p:nvSpPr>
        <p:spPr>
          <a:xfrm>
            <a:off x="3413619" y="24349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71" name="Google Shape;171;p16"/>
          <p:cNvSpPr txBox="1">
            <a:spLocks noGrp="1"/>
          </p:cNvSpPr>
          <p:nvPr>
            <p:ph type="subTitle" idx="4"/>
          </p:nvPr>
        </p:nvSpPr>
        <p:spPr>
          <a:xfrm>
            <a:off x="3413619"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6"/>
          <p:cNvSpPr txBox="1">
            <a:spLocks noGrp="1"/>
          </p:cNvSpPr>
          <p:nvPr>
            <p:ph type="subTitle" idx="5"/>
          </p:nvPr>
        </p:nvSpPr>
        <p:spPr>
          <a:xfrm>
            <a:off x="6107075" y="24349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73" name="Google Shape;173;p16"/>
          <p:cNvSpPr txBox="1">
            <a:spLocks noGrp="1"/>
          </p:cNvSpPr>
          <p:nvPr>
            <p:ph type="subTitle" idx="6"/>
          </p:nvPr>
        </p:nvSpPr>
        <p:spPr>
          <a:xfrm>
            <a:off x="6107075"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4" name="Google Shape;174;p16"/>
          <p:cNvGrpSpPr/>
          <p:nvPr/>
        </p:nvGrpSpPr>
        <p:grpSpPr>
          <a:xfrm rot="5400000" flipH="1">
            <a:off x="-224875" y="4345871"/>
            <a:ext cx="1022509" cy="572747"/>
            <a:chOff x="-77" y="3784091"/>
            <a:chExt cx="2423582" cy="1357541"/>
          </a:xfrm>
        </p:grpSpPr>
        <p:sp>
          <p:nvSpPr>
            <p:cNvPr id="175" name="Google Shape;175;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6"/>
          <p:cNvGrpSpPr/>
          <p:nvPr/>
        </p:nvGrpSpPr>
        <p:grpSpPr>
          <a:xfrm rot="-5400000" flipH="1">
            <a:off x="8346375" y="224871"/>
            <a:ext cx="1022509" cy="572747"/>
            <a:chOff x="-77" y="3784091"/>
            <a:chExt cx="2423582" cy="1357541"/>
          </a:xfrm>
        </p:grpSpPr>
        <p:sp>
          <p:nvSpPr>
            <p:cNvPr id="181" name="Google Shape;181;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2_1">
    <p:spTree>
      <p:nvGrpSpPr>
        <p:cNvPr id="1" name="Shape 283"/>
        <p:cNvGrpSpPr/>
        <p:nvPr/>
      </p:nvGrpSpPr>
      <p:grpSpPr>
        <a:xfrm>
          <a:off x="0" y="0"/>
          <a:ext cx="0" cy="0"/>
          <a:chOff x="0" y="0"/>
          <a:chExt cx="0" cy="0"/>
        </a:xfrm>
      </p:grpSpPr>
      <p:sp>
        <p:nvSpPr>
          <p:cNvPr id="284" name="Google Shape;284;p21"/>
          <p:cNvSpPr txBox="1">
            <a:spLocks noGrp="1"/>
          </p:cNvSpPr>
          <p:nvPr>
            <p:ph type="subTitle" idx="1"/>
          </p:nvPr>
        </p:nvSpPr>
        <p:spPr>
          <a:xfrm>
            <a:off x="1410963" y="1499611"/>
            <a:ext cx="23172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5" name="Google Shape;285;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6" name="Google Shape;286;p21"/>
          <p:cNvSpPr txBox="1">
            <a:spLocks noGrp="1"/>
          </p:cNvSpPr>
          <p:nvPr>
            <p:ph type="subTitle" idx="2"/>
          </p:nvPr>
        </p:nvSpPr>
        <p:spPr>
          <a:xfrm>
            <a:off x="1411463" y="1799502"/>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1"/>
          <p:cNvSpPr txBox="1">
            <a:spLocks noGrp="1"/>
          </p:cNvSpPr>
          <p:nvPr>
            <p:ph type="subTitle" idx="3"/>
          </p:nvPr>
        </p:nvSpPr>
        <p:spPr>
          <a:xfrm>
            <a:off x="1410988" y="2526349"/>
            <a:ext cx="23169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21"/>
          <p:cNvSpPr txBox="1">
            <a:spLocks noGrp="1"/>
          </p:cNvSpPr>
          <p:nvPr>
            <p:ph type="subTitle" idx="4"/>
          </p:nvPr>
        </p:nvSpPr>
        <p:spPr>
          <a:xfrm>
            <a:off x="1411225" y="2826240"/>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1"/>
          <p:cNvSpPr txBox="1">
            <a:spLocks noGrp="1"/>
          </p:cNvSpPr>
          <p:nvPr>
            <p:ph type="subTitle" idx="5"/>
          </p:nvPr>
        </p:nvSpPr>
        <p:spPr>
          <a:xfrm>
            <a:off x="5415963" y="1499611"/>
            <a:ext cx="23169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0" name="Google Shape;290;p21"/>
          <p:cNvSpPr txBox="1">
            <a:spLocks noGrp="1"/>
          </p:cNvSpPr>
          <p:nvPr>
            <p:ph type="subTitle" idx="6"/>
          </p:nvPr>
        </p:nvSpPr>
        <p:spPr>
          <a:xfrm>
            <a:off x="5416013" y="1799502"/>
            <a:ext cx="2316900" cy="629100"/>
          </a:xfrm>
          <a:prstGeom prst="rect">
            <a:avLst/>
          </a:prstGeom>
        </p:spPr>
        <p:txBody>
          <a:bodyPr spcFirstLastPara="1" wrap="square" lIns="91425" tIns="91425" rIns="91425" bIns="91425" anchor="t" anchorCtr="0">
            <a:noAutofit/>
          </a:bodyPr>
          <a:lstStyle>
            <a:lvl1pPr marR="332101"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1"/>
          <p:cNvSpPr txBox="1">
            <a:spLocks noGrp="1"/>
          </p:cNvSpPr>
          <p:nvPr>
            <p:ph type="subTitle" idx="7"/>
          </p:nvPr>
        </p:nvSpPr>
        <p:spPr>
          <a:xfrm>
            <a:off x="1410963" y="3553089"/>
            <a:ext cx="23172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2" name="Google Shape;292;p21"/>
          <p:cNvSpPr txBox="1">
            <a:spLocks noGrp="1"/>
          </p:cNvSpPr>
          <p:nvPr>
            <p:ph type="subTitle" idx="8"/>
          </p:nvPr>
        </p:nvSpPr>
        <p:spPr>
          <a:xfrm>
            <a:off x="1411463" y="3852989"/>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1"/>
          <p:cNvSpPr txBox="1">
            <a:spLocks noGrp="1"/>
          </p:cNvSpPr>
          <p:nvPr>
            <p:ph type="subTitle" idx="9"/>
          </p:nvPr>
        </p:nvSpPr>
        <p:spPr>
          <a:xfrm>
            <a:off x="5415788" y="2526351"/>
            <a:ext cx="23172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4" name="Google Shape;294;p21"/>
          <p:cNvSpPr txBox="1">
            <a:spLocks noGrp="1"/>
          </p:cNvSpPr>
          <p:nvPr>
            <p:ph type="subTitle" idx="13"/>
          </p:nvPr>
        </p:nvSpPr>
        <p:spPr>
          <a:xfrm>
            <a:off x="5416125" y="2826251"/>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1"/>
          <p:cNvSpPr txBox="1">
            <a:spLocks noGrp="1"/>
          </p:cNvSpPr>
          <p:nvPr>
            <p:ph type="subTitle" idx="14"/>
          </p:nvPr>
        </p:nvSpPr>
        <p:spPr>
          <a:xfrm>
            <a:off x="5415963" y="3553087"/>
            <a:ext cx="23169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6" name="Google Shape;296;p21"/>
          <p:cNvSpPr txBox="1">
            <a:spLocks noGrp="1"/>
          </p:cNvSpPr>
          <p:nvPr>
            <p:ph type="subTitle" idx="15"/>
          </p:nvPr>
        </p:nvSpPr>
        <p:spPr>
          <a:xfrm>
            <a:off x="5416013" y="3852989"/>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7" name="Google Shape;297;p21"/>
          <p:cNvGrpSpPr/>
          <p:nvPr/>
        </p:nvGrpSpPr>
        <p:grpSpPr>
          <a:xfrm>
            <a:off x="0" y="4569046"/>
            <a:ext cx="1022509" cy="572747"/>
            <a:chOff x="-77" y="3784091"/>
            <a:chExt cx="2423582" cy="1357541"/>
          </a:xfrm>
        </p:grpSpPr>
        <p:sp>
          <p:nvSpPr>
            <p:cNvPr id="298" name="Google Shape;298;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1"/>
          <p:cNvGrpSpPr/>
          <p:nvPr/>
        </p:nvGrpSpPr>
        <p:grpSpPr>
          <a:xfrm rot="10800000">
            <a:off x="8121500" y="-4"/>
            <a:ext cx="1022509" cy="572747"/>
            <a:chOff x="-77" y="3784091"/>
            <a:chExt cx="2423582" cy="1357541"/>
          </a:xfrm>
        </p:grpSpPr>
        <p:sp>
          <p:nvSpPr>
            <p:cNvPr id="304" name="Google Shape;304;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2" r:id="rId5"/>
    <p:sldLayoutId id="2147483666" r:id="rId6"/>
    <p:sldLayoutId id="2147483667" r:id="rId7"/>
    <p:sldLayoutId id="2147483669"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4.mp4"/><Relationship Id="rId7" Type="http://schemas.openxmlformats.org/officeDocument/2006/relationships/image" Target="../media/image2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2.xml"/><Relationship Id="rId5" Type="http://schemas.openxmlformats.org/officeDocument/2006/relationships/slideLayout" Target="../slideLayouts/slideLayout2.xml"/><Relationship Id="rId10" Type="http://schemas.openxmlformats.org/officeDocument/2006/relationships/image" Target="../media/image24.png"/><Relationship Id="rId4" Type="http://schemas.openxmlformats.org/officeDocument/2006/relationships/video" Target="../media/media4.mp4"/><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105482" cy="16068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HÌNH HỌC 3D:</a:t>
            </a:r>
            <a:br>
              <a:rPr lang="en" dirty="0"/>
            </a:br>
            <a:r>
              <a:rPr lang="en" dirty="0"/>
              <a:t>ANIMATION</a:t>
            </a:r>
            <a:endParaRPr dirty="0"/>
          </a:p>
        </p:txBody>
      </p:sp>
      <p:sp>
        <p:nvSpPr>
          <p:cNvPr id="478" name="Google Shape;478;p27"/>
          <p:cNvSpPr txBox="1">
            <a:spLocks noGrp="1"/>
          </p:cNvSpPr>
          <p:nvPr>
            <p:ph type="subTitle" idx="1"/>
          </p:nvPr>
        </p:nvSpPr>
        <p:spPr>
          <a:xfrm>
            <a:off x="81643" y="3387619"/>
            <a:ext cx="5392204" cy="7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ĐỒ HỌA MÁY TÍNH – CS105.N21.KHCL</a:t>
            </a:r>
          </a:p>
          <a:p>
            <a:pPr marL="0" lvl="0" indent="0" algn="l" rtl="0">
              <a:spcBef>
                <a:spcPts val="0"/>
              </a:spcBef>
              <a:spcAft>
                <a:spcPts val="0"/>
              </a:spcAft>
              <a:buNone/>
            </a:pPr>
            <a:r>
              <a:rPr lang="en" dirty="0" err="1"/>
              <a:t>Giáo</a:t>
            </a:r>
            <a:r>
              <a:rPr lang="en" dirty="0"/>
              <a:t> </a:t>
            </a:r>
            <a:r>
              <a:rPr lang="en" dirty="0" err="1"/>
              <a:t>viên</a:t>
            </a:r>
            <a:r>
              <a:rPr lang="en" dirty="0"/>
              <a:t> </a:t>
            </a:r>
            <a:r>
              <a:rPr lang="en" dirty="0" err="1"/>
              <a:t>hướng</a:t>
            </a:r>
            <a:r>
              <a:rPr lang="en" dirty="0"/>
              <a:t> </a:t>
            </a:r>
            <a:r>
              <a:rPr lang="en" dirty="0" err="1"/>
              <a:t>dẫn</a:t>
            </a:r>
            <a:r>
              <a:rPr lang="en" dirty="0"/>
              <a:t>: </a:t>
            </a:r>
            <a:r>
              <a:rPr lang="en" dirty="0" err="1"/>
              <a:t>ThS</a:t>
            </a:r>
            <a:r>
              <a:rPr lang="en" dirty="0"/>
              <a:t>. </a:t>
            </a:r>
            <a:r>
              <a:rPr lang="en" dirty="0" err="1"/>
              <a:t>Cáp</a:t>
            </a:r>
            <a:r>
              <a:rPr lang="en" dirty="0"/>
              <a:t> </a:t>
            </a:r>
            <a:r>
              <a:rPr lang="en" dirty="0" err="1"/>
              <a:t>Phạm</a:t>
            </a:r>
            <a:r>
              <a:rPr lang="en" dirty="0"/>
              <a:t> </a:t>
            </a:r>
            <a:r>
              <a:rPr lang="en" dirty="0" err="1"/>
              <a:t>Đình</a:t>
            </a:r>
            <a:r>
              <a:rPr lang="en" dirty="0"/>
              <a:t> </a:t>
            </a:r>
            <a:r>
              <a:rPr lang="en" dirty="0" err="1"/>
              <a:t>Thăng</a:t>
            </a:r>
            <a:endParaRPr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79"/>
        <p:cNvGrpSpPr/>
        <p:nvPr/>
      </p:nvGrpSpPr>
      <p:grpSpPr>
        <a:xfrm>
          <a:off x="0" y="0"/>
          <a:ext cx="0" cy="0"/>
          <a:chOff x="0" y="0"/>
          <a:chExt cx="0" cy="0"/>
        </a:xfrm>
      </p:grpSpPr>
      <p:sp>
        <p:nvSpPr>
          <p:cNvPr id="780" name="Google Shape;780;p34"/>
          <p:cNvSpPr txBox="1">
            <a:spLocks noGrp="1"/>
          </p:cNvSpPr>
          <p:nvPr>
            <p:ph type="subTitle" idx="1"/>
          </p:nvPr>
        </p:nvSpPr>
        <p:spPr>
          <a:xfrm>
            <a:off x="2383971" y="1499611"/>
            <a:ext cx="1344192"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t>Phép</a:t>
            </a:r>
            <a:r>
              <a:rPr lang="en" dirty="0"/>
              <a:t> </a:t>
            </a:r>
            <a:r>
              <a:rPr lang="en" dirty="0" err="1"/>
              <a:t>tịnh</a:t>
            </a:r>
            <a:r>
              <a:rPr lang="en" dirty="0"/>
              <a:t> </a:t>
            </a:r>
            <a:r>
              <a:rPr lang="en" dirty="0" err="1"/>
              <a:t>tiến</a:t>
            </a:r>
            <a:endParaRPr dirty="0"/>
          </a:p>
        </p:txBody>
      </p:sp>
      <p:sp>
        <p:nvSpPr>
          <p:cNvPr id="781" name="Google Shape;781;p3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 </a:t>
            </a:r>
            <a:r>
              <a:rPr lang="en" dirty="0" err="1"/>
              <a:t>Các</a:t>
            </a:r>
            <a:r>
              <a:rPr lang="en" dirty="0"/>
              <a:t> </a:t>
            </a:r>
            <a:r>
              <a:rPr lang="en" dirty="0" err="1"/>
              <a:t>phép</a:t>
            </a:r>
            <a:r>
              <a:rPr lang="en" dirty="0"/>
              <a:t> </a:t>
            </a:r>
            <a:r>
              <a:rPr lang="en" dirty="0" err="1"/>
              <a:t>biến</a:t>
            </a:r>
            <a:r>
              <a:rPr lang="en" dirty="0"/>
              <a:t> </a:t>
            </a:r>
            <a:r>
              <a:rPr lang="en" dirty="0" err="1"/>
              <a:t>đổi</a:t>
            </a:r>
            <a:endParaRPr dirty="0"/>
          </a:p>
        </p:txBody>
      </p:sp>
      <p:sp>
        <p:nvSpPr>
          <p:cNvPr id="783" name="Google Shape;783;p34"/>
          <p:cNvSpPr txBox="1">
            <a:spLocks noGrp="1"/>
          </p:cNvSpPr>
          <p:nvPr>
            <p:ph type="subTitle" idx="3"/>
          </p:nvPr>
        </p:nvSpPr>
        <p:spPr>
          <a:xfrm>
            <a:off x="2383971" y="2455361"/>
            <a:ext cx="976524"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t>Phép</a:t>
            </a:r>
            <a:r>
              <a:rPr lang="en" dirty="0"/>
              <a:t> </a:t>
            </a:r>
            <a:r>
              <a:rPr lang="en" dirty="0" err="1"/>
              <a:t>tỉ</a:t>
            </a:r>
            <a:r>
              <a:rPr lang="en" dirty="0"/>
              <a:t> </a:t>
            </a:r>
            <a:r>
              <a:rPr lang="en" dirty="0" err="1"/>
              <a:t>lệ</a:t>
            </a:r>
            <a:endParaRPr dirty="0"/>
          </a:p>
        </p:txBody>
      </p:sp>
      <p:sp>
        <p:nvSpPr>
          <p:cNvPr id="785" name="Google Shape;785;p34"/>
          <p:cNvSpPr txBox="1">
            <a:spLocks noGrp="1"/>
          </p:cNvSpPr>
          <p:nvPr>
            <p:ph type="subTitle" idx="5"/>
          </p:nvPr>
        </p:nvSpPr>
        <p:spPr>
          <a:xfrm>
            <a:off x="5415963" y="1499611"/>
            <a:ext cx="23169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solidFill>
                  <a:srgbClr val="878FFF"/>
                </a:solidFill>
              </a:rPr>
              <a:t>Phép</a:t>
            </a:r>
            <a:r>
              <a:rPr lang="en" dirty="0">
                <a:solidFill>
                  <a:srgbClr val="878FFF"/>
                </a:solidFill>
              </a:rPr>
              <a:t> </a:t>
            </a:r>
            <a:r>
              <a:rPr lang="en" dirty="0" err="1">
                <a:solidFill>
                  <a:srgbClr val="878FFF"/>
                </a:solidFill>
              </a:rPr>
              <a:t>xoay</a:t>
            </a:r>
            <a:endParaRPr dirty="0">
              <a:solidFill>
                <a:srgbClr val="878FFF"/>
              </a:solidFill>
            </a:endParaRPr>
          </a:p>
        </p:txBody>
      </p:sp>
      <p:sp>
        <p:nvSpPr>
          <p:cNvPr id="789" name="Google Shape;789;p34"/>
          <p:cNvSpPr txBox="1">
            <a:spLocks noGrp="1"/>
          </p:cNvSpPr>
          <p:nvPr>
            <p:ph type="subTitle" idx="9"/>
          </p:nvPr>
        </p:nvSpPr>
        <p:spPr>
          <a:xfrm>
            <a:off x="5685208" y="1854790"/>
            <a:ext cx="3197535" cy="3897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n" dirty="0" err="1">
                <a:solidFill>
                  <a:schemeClr val="accent4">
                    <a:lumMod val="75000"/>
                  </a:schemeClr>
                </a:solidFill>
              </a:rPr>
              <a:t>Phép</a:t>
            </a:r>
            <a:r>
              <a:rPr lang="en" dirty="0">
                <a:solidFill>
                  <a:schemeClr val="accent4">
                    <a:lumMod val="75000"/>
                  </a:schemeClr>
                </a:solidFill>
              </a:rPr>
              <a:t> </a:t>
            </a:r>
            <a:r>
              <a:rPr lang="en" dirty="0" err="1">
                <a:solidFill>
                  <a:schemeClr val="accent4">
                    <a:lumMod val="75000"/>
                  </a:schemeClr>
                </a:solidFill>
              </a:rPr>
              <a:t>xoay</a:t>
            </a:r>
            <a:r>
              <a:rPr lang="en" dirty="0">
                <a:solidFill>
                  <a:schemeClr val="accent4">
                    <a:lumMod val="75000"/>
                  </a:schemeClr>
                </a:solidFill>
              </a:rPr>
              <a:t> </a:t>
            </a:r>
            <a:r>
              <a:rPr lang="en" dirty="0" err="1">
                <a:solidFill>
                  <a:schemeClr val="accent4">
                    <a:lumMod val="75000"/>
                  </a:schemeClr>
                </a:solidFill>
              </a:rPr>
              <a:t>quanh</a:t>
            </a:r>
            <a:r>
              <a:rPr lang="en" dirty="0">
                <a:solidFill>
                  <a:schemeClr val="accent4">
                    <a:lumMod val="75000"/>
                  </a:schemeClr>
                </a:solidFill>
              </a:rPr>
              <a:t> </a:t>
            </a:r>
            <a:r>
              <a:rPr lang="en" dirty="0" err="1">
                <a:solidFill>
                  <a:schemeClr val="accent4">
                    <a:lumMod val="75000"/>
                  </a:schemeClr>
                </a:solidFill>
              </a:rPr>
              <a:t>các</a:t>
            </a:r>
            <a:r>
              <a:rPr lang="en" dirty="0">
                <a:solidFill>
                  <a:schemeClr val="accent4">
                    <a:lumMod val="75000"/>
                  </a:schemeClr>
                </a:solidFill>
              </a:rPr>
              <a:t> </a:t>
            </a:r>
            <a:r>
              <a:rPr lang="en" dirty="0" err="1">
                <a:solidFill>
                  <a:schemeClr val="accent4">
                    <a:lumMod val="75000"/>
                  </a:schemeClr>
                </a:solidFill>
              </a:rPr>
              <a:t>trục</a:t>
            </a:r>
            <a:r>
              <a:rPr lang="en" dirty="0">
                <a:solidFill>
                  <a:schemeClr val="accent4">
                    <a:lumMod val="75000"/>
                  </a:schemeClr>
                </a:solidFill>
              </a:rPr>
              <a:t> </a:t>
            </a:r>
            <a:r>
              <a:rPr lang="en" dirty="0" err="1">
                <a:solidFill>
                  <a:schemeClr val="accent4">
                    <a:lumMod val="75000"/>
                  </a:schemeClr>
                </a:solidFill>
              </a:rPr>
              <a:t>tọa</a:t>
            </a:r>
            <a:r>
              <a:rPr lang="en" dirty="0">
                <a:solidFill>
                  <a:schemeClr val="accent4">
                    <a:lumMod val="75000"/>
                  </a:schemeClr>
                </a:solidFill>
              </a:rPr>
              <a:t> </a:t>
            </a:r>
            <a:r>
              <a:rPr lang="en" dirty="0" err="1">
                <a:solidFill>
                  <a:schemeClr val="accent4">
                    <a:lumMod val="75000"/>
                  </a:schemeClr>
                </a:solidFill>
              </a:rPr>
              <a:t>độ</a:t>
            </a:r>
            <a:endParaRPr dirty="0">
              <a:solidFill>
                <a:schemeClr val="accent4">
                  <a:lumMod val="75000"/>
                </a:schemeClr>
              </a:solidFill>
            </a:endParaRPr>
          </a:p>
        </p:txBody>
      </p:sp>
      <p:sp>
        <p:nvSpPr>
          <p:cNvPr id="791" name="Google Shape;791;p34"/>
          <p:cNvSpPr txBox="1">
            <a:spLocks noGrp="1"/>
          </p:cNvSpPr>
          <p:nvPr>
            <p:ph type="subTitle" idx="14"/>
          </p:nvPr>
        </p:nvSpPr>
        <p:spPr>
          <a:xfrm>
            <a:off x="5685207" y="2244490"/>
            <a:ext cx="3132221" cy="3897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n" dirty="0" err="1">
                <a:solidFill>
                  <a:schemeClr val="accent4">
                    <a:lumMod val="75000"/>
                  </a:schemeClr>
                </a:solidFill>
              </a:rPr>
              <a:t>Phép</a:t>
            </a:r>
            <a:r>
              <a:rPr lang="en" dirty="0">
                <a:solidFill>
                  <a:schemeClr val="accent4">
                    <a:lumMod val="75000"/>
                  </a:schemeClr>
                </a:solidFill>
              </a:rPr>
              <a:t> </a:t>
            </a:r>
            <a:r>
              <a:rPr lang="en" dirty="0" err="1">
                <a:solidFill>
                  <a:schemeClr val="accent4">
                    <a:lumMod val="75000"/>
                  </a:schemeClr>
                </a:solidFill>
              </a:rPr>
              <a:t>xoay</a:t>
            </a:r>
            <a:r>
              <a:rPr lang="en" dirty="0">
                <a:solidFill>
                  <a:schemeClr val="accent4">
                    <a:lumMod val="75000"/>
                  </a:schemeClr>
                </a:solidFill>
              </a:rPr>
              <a:t> </a:t>
            </a:r>
            <a:r>
              <a:rPr lang="en" dirty="0" err="1">
                <a:solidFill>
                  <a:schemeClr val="accent4">
                    <a:lumMod val="75000"/>
                  </a:schemeClr>
                </a:solidFill>
              </a:rPr>
              <a:t>quanh</a:t>
            </a:r>
            <a:r>
              <a:rPr lang="en" dirty="0">
                <a:solidFill>
                  <a:schemeClr val="accent4">
                    <a:lumMod val="75000"/>
                  </a:schemeClr>
                </a:solidFill>
              </a:rPr>
              <a:t> </a:t>
            </a:r>
            <a:r>
              <a:rPr lang="en" dirty="0" err="1">
                <a:solidFill>
                  <a:schemeClr val="accent4">
                    <a:lumMod val="75000"/>
                  </a:schemeClr>
                </a:solidFill>
              </a:rPr>
              <a:t>trục</a:t>
            </a:r>
            <a:r>
              <a:rPr lang="en" dirty="0">
                <a:solidFill>
                  <a:schemeClr val="accent4">
                    <a:lumMod val="75000"/>
                  </a:schemeClr>
                </a:solidFill>
              </a:rPr>
              <a:t> </a:t>
            </a:r>
            <a:r>
              <a:rPr lang="en" dirty="0" err="1">
                <a:solidFill>
                  <a:schemeClr val="accent4">
                    <a:lumMod val="75000"/>
                  </a:schemeClr>
                </a:solidFill>
              </a:rPr>
              <a:t>bất</a:t>
            </a:r>
            <a:r>
              <a:rPr lang="en" dirty="0">
                <a:solidFill>
                  <a:schemeClr val="accent4">
                    <a:lumMod val="75000"/>
                  </a:schemeClr>
                </a:solidFill>
              </a:rPr>
              <a:t> </a:t>
            </a:r>
            <a:r>
              <a:rPr lang="en" dirty="0" err="1">
                <a:solidFill>
                  <a:schemeClr val="accent4">
                    <a:lumMod val="75000"/>
                  </a:schemeClr>
                </a:solidFill>
              </a:rPr>
              <a:t>kỳ</a:t>
            </a:r>
            <a:endParaRPr dirty="0">
              <a:solidFill>
                <a:schemeClr val="accent4">
                  <a:lumMod val="75000"/>
                </a:schemeClr>
              </a:solidFill>
            </a:endParaRPr>
          </a:p>
        </p:txBody>
      </p:sp>
      <p:grpSp>
        <p:nvGrpSpPr>
          <p:cNvPr id="793" name="Google Shape;793;p34"/>
          <p:cNvGrpSpPr/>
          <p:nvPr/>
        </p:nvGrpSpPr>
        <p:grpSpPr>
          <a:xfrm>
            <a:off x="4524299" y="1394625"/>
            <a:ext cx="308957" cy="1740461"/>
            <a:chOff x="4524300" y="1013625"/>
            <a:chExt cx="95400" cy="3116250"/>
          </a:xfrm>
        </p:grpSpPr>
        <p:sp>
          <p:nvSpPr>
            <p:cNvPr id="794" name="Google Shape;794;p3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 </a:t>
            </a:r>
            <a:r>
              <a:rPr lang="en" dirty="0" err="1"/>
              <a:t>Các</a:t>
            </a:r>
            <a:r>
              <a:rPr lang="en" dirty="0"/>
              <a:t> </a:t>
            </a:r>
            <a:r>
              <a:rPr lang="en" dirty="0" err="1"/>
              <a:t>phép</a:t>
            </a:r>
            <a:r>
              <a:rPr lang="en" dirty="0"/>
              <a:t> </a:t>
            </a:r>
            <a:r>
              <a:rPr lang="en" dirty="0" err="1"/>
              <a:t>biến</a:t>
            </a:r>
            <a:r>
              <a:rPr lang="en" dirty="0"/>
              <a:t> </a:t>
            </a:r>
            <a:r>
              <a:rPr lang="en" dirty="0" err="1"/>
              <a:t>đổi</a:t>
            </a:r>
            <a:endParaRPr dirty="0"/>
          </a:p>
        </p:txBody>
      </p:sp>
      <p:sp>
        <p:nvSpPr>
          <p:cNvPr id="887" name="Google Shape;887;p38"/>
          <p:cNvSpPr txBox="1">
            <a:spLocks noGrp="1"/>
          </p:cNvSpPr>
          <p:nvPr>
            <p:ph type="subTitle" idx="2"/>
          </p:nvPr>
        </p:nvSpPr>
        <p:spPr>
          <a:xfrm>
            <a:off x="720000" y="1445079"/>
            <a:ext cx="4145913" cy="3322864"/>
          </a:xfrm>
          <a:prstGeom prst="rect">
            <a:avLst/>
          </a:prstGeom>
        </p:spPr>
        <p:txBody>
          <a:bodyPr spcFirstLastPara="1" wrap="square" lIns="91425" tIns="91425" rIns="91425" bIns="91425" anchor="t" anchorCtr="0">
            <a:noAutofit/>
          </a:bodyPr>
          <a:lstStyle/>
          <a:p>
            <a:pPr marL="914400" lvl="0" indent="-330200" algn="just" rtl="0">
              <a:lnSpc>
                <a:spcPct val="150000"/>
              </a:lnSpc>
              <a:spcBef>
                <a:spcPts val="0"/>
              </a:spcBef>
              <a:spcAft>
                <a:spcPts val="0"/>
              </a:spcAft>
              <a:buSzPts val="1600"/>
              <a:buFont typeface="Montserrat"/>
              <a:buChar char="●"/>
            </a:pPr>
            <a:r>
              <a:rPr lang="vi-VN" sz="1600" dirty="0">
                <a:solidFill>
                  <a:srgbClr val="D0EDD2"/>
                </a:solidFill>
                <a:latin typeface="Oswald" pitchFamily="2" charset="77"/>
                <a:ea typeface="Roboto" panose="02000000000000000000" pitchFamily="2" charset="0"/>
                <a:cs typeface="Roboto" panose="02000000000000000000" pitchFamily="2" charset="0"/>
                <a:sym typeface="Montserrat"/>
              </a:rPr>
              <a:t>Phép biến đổi dùng để </a:t>
            </a:r>
            <a:r>
              <a:rPr lang="vi-VN" sz="1600" b="1" dirty="0">
                <a:solidFill>
                  <a:schemeClr val="tx1">
                    <a:lumMod val="75000"/>
                  </a:schemeClr>
                </a:solidFill>
                <a:latin typeface="Oswald" pitchFamily="2" charset="77"/>
                <a:ea typeface="Roboto" panose="02000000000000000000" pitchFamily="2" charset="0"/>
                <a:cs typeface="Roboto" panose="02000000000000000000" pitchFamily="2" charset="0"/>
                <a:sym typeface="Montserrat"/>
              </a:rPr>
              <a:t>thay đổi vị trí</a:t>
            </a:r>
            <a:r>
              <a:rPr lang="vi-VN" sz="1600" dirty="0">
                <a:solidFill>
                  <a:schemeClr val="tx1">
                    <a:lumMod val="75000"/>
                  </a:schemeClr>
                </a:solidFill>
                <a:latin typeface="Oswald" pitchFamily="2" charset="77"/>
                <a:ea typeface="Roboto" panose="02000000000000000000" pitchFamily="2" charset="0"/>
                <a:cs typeface="Roboto" panose="02000000000000000000" pitchFamily="2" charset="0"/>
                <a:sym typeface="Montserrat"/>
              </a:rPr>
              <a:t> </a:t>
            </a:r>
            <a:r>
              <a:rPr lang="vi-VN" sz="1600" dirty="0">
                <a:solidFill>
                  <a:srgbClr val="D0EDD2"/>
                </a:solidFill>
                <a:latin typeface="Oswald" pitchFamily="2" charset="77"/>
                <a:ea typeface="Roboto" panose="02000000000000000000" pitchFamily="2" charset="0"/>
                <a:cs typeface="Roboto" panose="02000000000000000000" pitchFamily="2" charset="0"/>
                <a:sym typeface="Montserrat"/>
              </a:rPr>
              <a:t>của đối tượng trong không gian 3D</a:t>
            </a:r>
          </a:p>
          <a:p>
            <a:pPr marL="914400" lvl="0" indent="-330200" algn="just" rtl="0">
              <a:lnSpc>
                <a:spcPct val="150000"/>
              </a:lnSpc>
              <a:spcBef>
                <a:spcPts val="0"/>
              </a:spcBef>
              <a:spcAft>
                <a:spcPts val="0"/>
              </a:spcAft>
              <a:buSzPts val="1600"/>
              <a:buFont typeface="Montserrat"/>
              <a:buChar char="●"/>
            </a:pPr>
            <a:r>
              <a:rPr lang="vi-VN" sz="1600" dirty="0">
                <a:solidFill>
                  <a:srgbClr val="D0EDD2"/>
                </a:solidFill>
                <a:latin typeface="Oswald" pitchFamily="2" charset="77"/>
                <a:ea typeface="Roboto" panose="02000000000000000000" pitchFamily="2" charset="0"/>
                <a:cs typeface="Roboto" panose="02000000000000000000" pitchFamily="2" charset="0"/>
                <a:sym typeface="Montserrat"/>
              </a:rPr>
              <a:t>Đối tượng được dịch chuyển bằng cách </a:t>
            </a:r>
            <a:r>
              <a:rPr lang="vi-VN" sz="1600" b="1" dirty="0">
                <a:solidFill>
                  <a:schemeClr val="tx1">
                    <a:lumMod val="75000"/>
                  </a:schemeClr>
                </a:solidFill>
                <a:latin typeface="Oswald" pitchFamily="2" charset="77"/>
                <a:ea typeface="Roboto" panose="02000000000000000000" pitchFamily="2" charset="0"/>
                <a:cs typeface="Roboto" panose="02000000000000000000" pitchFamily="2" charset="0"/>
                <a:sym typeface="Montserrat"/>
              </a:rPr>
              <a:t>thay đổi các giá trị tọa độ</a:t>
            </a:r>
            <a:r>
              <a:rPr lang="vi-VN" sz="1600" dirty="0">
                <a:solidFill>
                  <a:srgbClr val="D0EDD2"/>
                </a:solidFill>
                <a:latin typeface="Oswald" pitchFamily="2" charset="77"/>
                <a:ea typeface="Roboto" panose="02000000000000000000" pitchFamily="2" charset="0"/>
                <a:cs typeface="Roboto" panose="02000000000000000000" pitchFamily="2" charset="0"/>
                <a:sym typeface="Montserrat"/>
              </a:rPr>
              <a:t> x, y và z:</a:t>
            </a:r>
          </a:p>
          <a:p>
            <a:pPr marL="1371600" lvl="1" indent="-330200" algn="l" rtl="0">
              <a:lnSpc>
                <a:spcPct val="150000"/>
              </a:lnSpc>
              <a:spcBef>
                <a:spcPts val="0"/>
              </a:spcBef>
              <a:spcAft>
                <a:spcPts val="0"/>
              </a:spcAft>
              <a:buSzPts val="1600"/>
              <a:buFont typeface="Montserrat"/>
              <a:buChar char="○"/>
            </a:pPr>
            <a:r>
              <a:rPr lang="vi-VN" sz="1600" dirty="0">
                <a:solidFill>
                  <a:srgbClr val="D0EDD2"/>
                </a:solidFill>
                <a:latin typeface="Oswald" pitchFamily="2" charset="77"/>
                <a:ea typeface="Roboto" panose="02000000000000000000" pitchFamily="2" charset="0"/>
                <a:cs typeface="Roboto" panose="02000000000000000000" pitchFamily="2" charset="0"/>
                <a:sym typeface="Montserrat"/>
              </a:rPr>
              <a:t>X' = x + tx</a:t>
            </a:r>
          </a:p>
          <a:p>
            <a:pPr marL="1371600" lvl="1" indent="-330200" algn="l" rtl="0">
              <a:lnSpc>
                <a:spcPct val="150000"/>
              </a:lnSpc>
              <a:spcBef>
                <a:spcPts val="0"/>
              </a:spcBef>
              <a:spcAft>
                <a:spcPts val="0"/>
              </a:spcAft>
              <a:buSzPts val="1600"/>
              <a:buFont typeface="Montserrat"/>
              <a:buChar char="○"/>
            </a:pPr>
            <a:r>
              <a:rPr lang="vi-VN" sz="1600" dirty="0">
                <a:solidFill>
                  <a:srgbClr val="D0EDD2"/>
                </a:solidFill>
                <a:latin typeface="Oswald" pitchFamily="2" charset="77"/>
                <a:ea typeface="Roboto" panose="02000000000000000000" pitchFamily="2" charset="0"/>
                <a:cs typeface="Roboto" panose="02000000000000000000" pitchFamily="2" charset="0"/>
                <a:sym typeface="Montserrat"/>
              </a:rPr>
              <a:t>Y' = y + ty</a:t>
            </a:r>
          </a:p>
          <a:p>
            <a:pPr marL="1371600" lvl="1" indent="-330200" algn="l" rtl="0">
              <a:lnSpc>
                <a:spcPct val="150000"/>
              </a:lnSpc>
              <a:spcBef>
                <a:spcPts val="0"/>
              </a:spcBef>
              <a:spcAft>
                <a:spcPts val="0"/>
              </a:spcAft>
              <a:buSzPts val="1600"/>
              <a:buFont typeface="Montserrat"/>
              <a:buChar char="○"/>
            </a:pPr>
            <a:r>
              <a:rPr lang="vi-VN" sz="1600" dirty="0">
                <a:solidFill>
                  <a:srgbClr val="D0EDD2"/>
                </a:solidFill>
                <a:latin typeface="Oswald" pitchFamily="2" charset="77"/>
                <a:ea typeface="Roboto" panose="02000000000000000000" pitchFamily="2" charset="0"/>
                <a:cs typeface="Roboto" panose="02000000000000000000" pitchFamily="2" charset="0"/>
                <a:sym typeface="Montserrat"/>
              </a:rPr>
              <a:t>Z' = z + tz</a:t>
            </a:r>
            <a:endParaRPr dirty="0">
              <a:solidFill>
                <a:srgbClr val="D0EDD2"/>
              </a:solidFill>
              <a:latin typeface="Oswald" pitchFamily="2" charset="77"/>
              <a:ea typeface="Roboto" panose="02000000000000000000" pitchFamily="2" charset="0"/>
              <a:cs typeface="Roboto" panose="02000000000000000000" pitchFamily="2" charset="0"/>
            </a:endParaRPr>
          </a:p>
        </p:txBody>
      </p:sp>
      <p:sp>
        <p:nvSpPr>
          <p:cNvPr id="2" name="Google Shape;780;p34">
            <a:extLst>
              <a:ext uri="{FF2B5EF4-FFF2-40B4-BE49-F238E27FC236}">
                <a16:creationId xmlns:a16="http://schemas.microsoft.com/office/drawing/2014/main" id="{4646CE32-B799-E288-A95F-3243CA8379D1}"/>
              </a:ext>
            </a:extLst>
          </p:cNvPr>
          <p:cNvSpPr txBox="1">
            <a:spLocks noGrp="1"/>
          </p:cNvSpPr>
          <p:nvPr>
            <p:ph type="subTitle" idx="1"/>
          </p:nvPr>
        </p:nvSpPr>
        <p:spPr>
          <a:xfrm>
            <a:off x="1200150" y="1112700"/>
            <a:ext cx="1344192"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t>Phép</a:t>
            </a:r>
            <a:r>
              <a:rPr lang="en" dirty="0"/>
              <a:t> </a:t>
            </a:r>
            <a:r>
              <a:rPr lang="en" dirty="0" err="1"/>
              <a:t>tịnh</a:t>
            </a:r>
            <a:r>
              <a:rPr lang="en" dirty="0"/>
              <a:t> </a:t>
            </a:r>
            <a:r>
              <a:rPr lang="en" dirty="0" err="1"/>
              <a:t>tiến</a:t>
            </a:r>
            <a:endParaRPr dirty="0"/>
          </a:p>
        </p:txBody>
      </p:sp>
      <p:pic>
        <p:nvPicPr>
          <p:cNvPr id="4" name="Picture 3" descr="A picture containing moon, astronomy&#10;&#10;Description automatically generated">
            <a:extLst>
              <a:ext uri="{FF2B5EF4-FFF2-40B4-BE49-F238E27FC236}">
                <a16:creationId xmlns:a16="http://schemas.microsoft.com/office/drawing/2014/main" id="{169F5154-DFC7-47F8-4163-7E5A08D6FD89}"/>
              </a:ext>
            </a:extLst>
          </p:cNvPr>
          <p:cNvPicPr>
            <a:picLocks noChangeAspect="1"/>
          </p:cNvPicPr>
          <p:nvPr/>
        </p:nvPicPr>
        <p:blipFill>
          <a:blip r:embed="rId3"/>
          <a:stretch>
            <a:fillRect/>
          </a:stretch>
        </p:blipFill>
        <p:spPr>
          <a:xfrm>
            <a:off x="5322932" y="1665515"/>
            <a:ext cx="3101067" cy="2596242"/>
          </a:xfrm>
          <a:prstGeom prst="rect">
            <a:avLst/>
          </a:prstGeom>
        </p:spPr>
      </p:pic>
    </p:spTree>
    <p:extLst>
      <p:ext uri="{BB962C8B-B14F-4D97-AF65-F5344CB8AC3E}">
        <p14:creationId xmlns:p14="http://schemas.microsoft.com/office/powerpoint/2010/main" val="155584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 </a:t>
            </a:r>
            <a:r>
              <a:rPr lang="en" dirty="0" err="1"/>
              <a:t>Các</a:t>
            </a:r>
            <a:r>
              <a:rPr lang="en" dirty="0"/>
              <a:t> </a:t>
            </a:r>
            <a:r>
              <a:rPr lang="en" dirty="0" err="1"/>
              <a:t>phép</a:t>
            </a:r>
            <a:r>
              <a:rPr lang="en" dirty="0"/>
              <a:t> </a:t>
            </a:r>
            <a:r>
              <a:rPr lang="en" dirty="0" err="1"/>
              <a:t>biến</a:t>
            </a:r>
            <a:r>
              <a:rPr lang="en" dirty="0"/>
              <a:t> </a:t>
            </a:r>
            <a:r>
              <a:rPr lang="en" dirty="0" err="1"/>
              <a:t>đổi</a:t>
            </a:r>
            <a:endParaRPr dirty="0"/>
          </a:p>
        </p:txBody>
      </p:sp>
      <p:sp>
        <p:nvSpPr>
          <p:cNvPr id="887" name="Google Shape;887;p38"/>
          <p:cNvSpPr txBox="1">
            <a:spLocks noGrp="1"/>
          </p:cNvSpPr>
          <p:nvPr>
            <p:ph type="subTitle" idx="2"/>
          </p:nvPr>
        </p:nvSpPr>
        <p:spPr>
          <a:xfrm>
            <a:off x="720000" y="1445421"/>
            <a:ext cx="4529635" cy="3322864"/>
          </a:xfrm>
          <a:prstGeom prst="rect">
            <a:avLst/>
          </a:prstGeom>
        </p:spPr>
        <p:txBody>
          <a:bodyPr spcFirstLastPara="1" wrap="square" lIns="91425" tIns="91425" rIns="91425" bIns="91425" anchor="t" anchorCtr="0">
            <a:noAutofit/>
          </a:bodyPr>
          <a:lstStyle/>
          <a:p>
            <a:pPr marL="914400" lvl="0" indent="-330200" algn="just" rtl="0">
              <a:lnSpc>
                <a:spcPct val="150000"/>
              </a:lnSpc>
              <a:spcBef>
                <a:spcPts val="0"/>
              </a:spcBef>
              <a:spcAft>
                <a:spcPts val="0"/>
              </a:spcAft>
              <a:buSzPts val="1600"/>
              <a:buFont typeface="Montserrat"/>
              <a:buChar char="●"/>
            </a:pPr>
            <a:r>
              <a:rPr lang="vi-VN" sz="1600" dirty="0">
                <a:latin typeface="Oswald" pitchFamily="2" charset="77"/>
                <a:ea typeface="Montserrat"/>
                <a:cs typeface="Montserrat"/>
                <a:sym typeface="Montserrat"/>
              </a:rPr>
              <a:t>Phép biến đổi dùng để </a:t>
            </a:r>
            <a:r>
              <a:rPr lang="vi-VN" sz="1600" b="1" dirty="0">
                <a:solidFill>
                  <a:srgbClr val="70DCE2"/>
                </a:solidFill>
                <a:latin typeface="Oswald" pitchFamily="2" charset="77"/>
                <a:ea typeface="Montserrat"/>
                <a:cs typeface="Montserrat"/>
                <a:sym typeface="Montserrat"/>
              </a:rPr>
              <a:t>thay</a:t>
            </a:r>
            <a:r>
              <a:rPr lang="vi-VN" sz="1600" b="1" dirty="0">
                <a:solidFill>
                  <a:schemeClr val="tx1">
                    <a:lumMod val="75000"/>
                  </a:schemeClr>
                </a:solidFill>
                <a:latin typeface="Oswald" pitchFamily="2" charset="77"/>
                <a:ea typeface="Montserrat"/>
                <a:cs typeface="Montserrat"/>
                <a:sym typeface="Montserrat"/>
              </a:rPr>
              <a:t> đổi kích thước</a:t>
            </a:r>
            <a:r>
              <a:rPr lang="vi-VN" sz="1600" dirty="0">
                <a:solidFill>
                  <a:schemeClr val="tx1">
                    <a:lumMod val="75000"/>
                  </a:schemeClr>
                </a:solidFill>
                <a:latin typeface="Oswald" pitchFamily="2" charset="77"/>
                <a:ea typeface="Montserrat"/>
                <a:cs typeface="Montserrat"/>
                <a:sym typeface="Montserrat"/>
              </a:rPr>
              <a:t> </a:t>
            </a:r>
            <a:r>
              <a:rPr lang="vi-VN" sz="1600" dirty="0">
                <a:latin typeface="Oswald" pitchFamily="2" charset="77"/>
                <a:ea typeface="Montserrat"/>
                <a:cs typeface="Montserrat"/>
                <a:sym typeface="Montserrat"/>
              </a:rPr>
              <a:t>của đối tượng trong không gian 3D.</a:t>
            </a:r>
          </a:p>
          <a:p>
            <a:pPr marL="914400" lvl="0" indent="-330200" algn="just" rtl="0">
              <a:lnSpc>
                <a:spcPct val="150000"/>
              </a:lnSpc>
              <a:spcBef>
                <a:spcPts val="0"/>
              </a:spcBef>
              <a:spcAft>
                <a:spcPts val="0"/>
              </a:spcAft>
              <a:buSzPts val="1600"/>
              <a:buFont typeface="Montserrat"/>
              <a:buChar char="●"/>
            </a:pPr>
            <a:r>
              <a:rPr lang="vi-VN" sz="1600" dirty="0">
                <a:latin typeface="Oswald" pitchFamily="2" charset="77"/>
                <a:ea typeface="Montserrat"/>
                <a:cs typeface="Montserrat"/>
                <a:sym typeface="Montserrat"/>
              </a:rPr>
              <a:t>Đối tượng có thể được </a:t>
            </a:r>
            <a:r>
              <a:rPr lang="vi-VN" sz="1600" b="1" dirty="0">
                <a:solidFill>
                  <a:schemeClr val="tx1">
                    <a:lumMod val="75000"/>
                  </a:schemeClr>
                </a:solidFill>
                <a:latin typeface="Oswald" pitchFamily="2" charset="77"/>
                <a:ea typeface="Montserrat"/>
                <a:cs typeface="Montserrat"/>
                <a:sym typeface="Montserrat"/>
              </a:rPr>
              <a:t>co lại</a:t>
            </a:r>
            <a:r>
              <a:rPr lang="vi-VN" sz="1600" dirty="0">
                <a:solidFill>
                  <a:schemeClr val="tx1">
                    <a:lumMod val="75000"/>
                  </a:schemeClr>
                </a:solidFill>
                <a:latin typeface="Oswald" pitchFamily="2" charset="77"/>
                <a:ea typeface="Montserrat"/>
                <a:cs typeface="Montserrat"/>
                <a:sym typeface="Montserrat"/>
              </a:rPr>
              <a:t> </a:t>
            </a:r>
            <a:r>
              <a:rPr lang="vi-VN" sz="1600" dirty="0">
                <a:latin typeface="Oswald" pitchFamily="2" charset="77"/>
                <a:ea typeface="Montserrat"/>
                <a:cs typeface="Montserrat"/>
                <a:sym typeface="Montserrat"/>
              </a:rPr>
              <a:t>(scale down) hoặc </a:t>
            </a:r>
            <a:r>
              <a:rPr lang="vi-VN" sz="1600" b="1" dirty="0">
                <a:solidFill>
                  <a:schemeClr val="tx1">
                    <a:lumMod val="75000"/>
                  </a:schemeClr>
                </a:solidFill>
                <a:latin typeface="Oswald" pitchFamily="2" charset="77"/>
                <a:ea typeface="Montserrat"/>
                <a:cs typeface="Montserrat"/>
                <a:sym typeface="Montserrat"/>
              </a:rPr>
              <a:t>phóng to</a:t>
            </a:r>
            <a:r>
              <a:rPr lang="vi-VN" sz="1600" dirty="0">
                <a:solidFill>
                  <a:schemeClr val="tx1">
                    <a:lumMod val="75000"/>
                  </a:schemeClr>
                </a:solidFill>
                <a:latin typeface="Oswald" pitchFamily="2" charset="77"/>
                <a:ea typeface="Montserrat"/>
                <a:cs typeface="Montserrat"/>
                <a:sym typeface="Montserrat"/>
              </a:rPr>
              <a:t> </a:t>
            </a:r>
            <a:r>
              <a:rPr lang="vi-VN" sz="1600" dirty="0">
                <a:latin typeface="Oswald" pitchFamily="2" charset="77"/>
                <a:ea typeface="Montserrat"/>
                <a:cs typeface="Montserrat"/>
                <a:sym typeface="Montserrat"/>
              </a:rPr>
              <a:t>(scale up) bằng cách thay đổi các giá trị tọa độ x, y và z </a:t>
            </a:r>
            <a:r>
              <a:rPr lang="vi-VN" sz="1600" b="1" dirty="0">
                <a:solidFill>
                  <a:schemeClr val="tx1">
                    <a:lumMod val="75000"/>
                  </a:schemeClr>
                </a:solidFill>
                <a:latin typeface="Oswald" pitchFamily="2" charset="77"/>
                <a:ea typeface="Montserrat"/>
                <a:cs typeface="Montserrat"/>
                <a:sym typeface="Montserrat"/>
              </a:rPr>
              <a:t>theo tỷ lệ</a:t>
            </a:r>
            <a:r>
              <a:rPr lang="vi-VN" sz="1600" dirty="0">
                <a:solidFill>
                  <a:schemeClr val="tx1">
                    <a:lumMod val="75000"/>
                  </a:schemeClr>
                </a:solidFill>
                <a:latin typeface="Oswald" pitchFamily="2" charset="77"/>
                <a:ea typeface="Montserrat"/>
                <a:cs typeface="Montserrat"/>
                <a:sym typeface="Montserrat"/>
              </a:rPr>
              <a:t> </a:t>
            </a:r>
            <a:r>
              <a:rPr lang="vi-VN" sz="1600" dirty="0">
                <a:latin typeface="Oswald" pitchFamily="2" charset="77"/>
                <a:ea typeface="Montserrat"/>
                <a:cs typeface="Montserrat"/>
                <a:sym typeface="Montserrat"/>
              </a:rPr>
              <a:t>nhất định.</a:t>
            </a:r>
          </a:p>
          <a:p>
            <a:pPr marL="1371600" lvl="1" indent="-330200" algn="just" rtl="0">
              <a:lnSpc>
                <a:spcPct val="150000"/>
              </a:lnSpc>
              <a:spcBef>
                <a:spcPts val="0"/>
              </a:spcBef>
              <a:spcAft>
                <a:spcPts val="0"/>
              </a:spcAft>
              <a:buSzPts val="1600"/>
              <a:buFont typeface="Montserrat"/>
              <a:buChar char="○"/>
            </a:pPr>
            <a:r>
              <a:rPr lang="vi-VN" sz="1600" dirty="0">
                <a:latin typeface="Oswald" pitchFamily="2" charset="77"/>
                <a:ea typeface="Montserrat"/>
                <a:cs typeface="Montserrat"/>
                <a:sym typeface="Montserrat"/>
              </a:rPr>
              <a:t>X' = x.Sx</a:t>
            </a:r>
          </a:p>
          <a:p>
            <a:pPr marL="1371600" lvl="1" indent="-330200" algn="just" rtl="0">
              <a:lnSpc>
                <a:spcPct val="150000"/>
              </a:lnSpc>
              <a:spcBef>
                <a:spcPts val="0"/>
              </a:spcBef>
              <a:spcAft>
                <a:spcPts val="0"/>
              </a:spcAft>
              <a:buSzPts val="1600"/>
              <a:buFont typeface="Montserrat"/>
              <a:buChar char="○"/>
            </a:pPr>
            <a:r>
              <a:rPr lang="vi-VN" sz="1600" dirty="0">
                <a:latin typeface="Oswald" pitchFamily="2" charset="77"/>
                <a:ea typeface="Montserrat"/>
                <a:cs typeface="Montserrat"/>
                <a:sym typeface="Montserrat"/>
              </a:rPr>
              <a:t>Y' = y.Sy</a:t>
            </a:r>
          </a:p>
          <a:p>
            <a:pPr marL="1371600" lvl="1" indent="-330200" algn="just" rtl="0">
              <a:lnSpc>
                <a:spcPct val="150000"/>
              </a:lnSpc>
              <a:spcBef>
                <a:spcPts val="0"/>
              </a:spcBef>
              <a:spcAft>
                <a:spcPts val="0"/>
              </a:spcAft>
              <a:buSzPts val="1600"/>
              <a:buFont typeface="Montserrat"/>
              <a:buChar char="○"/>
            </a:pPr>
            <a:r>
              <a:rPr lang="vi-VN" sz="1600" dirty="0">
                <a:latin typeface="Oswald" pitchFamily="2" charset="77"/>
                <a:ea typeface="Montserrat"/>
                <a:cs typeface="Montserrat"/>
                <a:sym typeface="Montserrat"/>
              </a:rPr>
              <a:t>Z' = z.Sz</a:t>
            </a:r>
            <a:endParaRPr dirty="0">
              <a:solidFill>
                <a:srgbClr val="D0EDD2"/>
              </a:solidFill>
              <a:latin typeface="Oswald" pitchFamily="2" charset="77"/>
              <a:ea typeface="Roboto" panose="02000000000000000000" pitchFamily="2" charset="0"/>
              <a:cs typeface="Roboto" panose="02000000000000000000" pitchFamily="2" charset="0"/>
            </a:endParaRPr>
          </a:p>
        </p:txBody>
      </p:sp>
      <p:sp>
        <p:nvSpPr>
          <p:cNvPr id="6" name="Google Shape;783;p34">
            <a:extLst>
              <a:ext uri="{FF2B5EF4-FFF2-40B4-BE49-F238E27FC236}">
                <a16:creationId xmlns:a16="http://schemas.microsoft.com/office/drawing/2014/main" id="{62040E53-2A39-E679-E025-66DB86B39633}"/>
              </a:ext>
            </a:extLst>
          </p:cNvPr>
          <p:cNvSpPr txBox="1">
            <a:spLocks noGrp="1"/>
          </p:cNvSpPr>
          <p:nvPr>
            <p:ph type="subTitle" idx="3"/>
          </p:nvPr>
        </p:nvSpPr>
        <p:spPr>
          <a:xfrm>
            <a:off x="1159328" y="1112700"/>
            <a:ext cx="976524"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t>Phép</a:t>
            </a:r>
            <a:r>
              <a:rPr lang="en" dirty="0"/>
              <a:t> </a:t>
            </a:r>
            <a:r>
              <a:rPr lang="en" dirty="0" err="1"/>
              <a:t>tỉ</a:t>
            </a:r>
            <a:r>
              <a:rPr lang="en" dirty="0"/>
              <a:t> </a:t>
            </a:r>
            <a:r>
              <a:rPr lang="en" dirty="0" err="1"/>
              <a:t>lệ</a:t>
            </a:r>
            <a:endParaRPr dirty="0"/>
          </a:p>
        </p:txBody>
      </p:sp>
      <p:pic>
        <p:nvPicPr>
          <p:cNvPr id="10" name="Picture 9" descr="A picture containing screenshot&#10;&#10;Description automatically generated">
            <a:extLst>
              <a:ext uri="{FF2B5EF4-FFF2-40B4-BE49-F238E27FC236}">
                <a16:creationId xmlns:a16="http://schemas.microsoft.com/office/drawing/2014/main" id="{E913713A-AD2C-F5EB-56B8-E8BD8EF0523E}"/>
              </a:ext>
            </a:extLst>
          </p:cNvPr>
          <p:cNvPicPr>
            <a:picLocks noChangeAspect="1"/>
          </p:cNvPicPr>
          <p:nvPr/>
        </p:nvPicPr>
        <p:blipFill>
          <a:blip r:embed="rId3"/>
          <a:stretch>
            <a:fillRect/>
          </a:stretch>
        </p:blipFill>
        <p:spPr>
          <a:xfrm>
            <a:off x="5471718" y="1445421"/>
            <a:ext cx="3460010" cy="3108192"/>
          </a:xfrm>
          <a:prstGeom prst="rect">
            <a:avLst/>
          </a:prstGeom>
        </p:spPr>
      </p:pic>
    </p:spTree>
    <p:extLst>
      <p:ext uri="{BB962C8B-B14F-4D97-AF65-F5344CB8AC3E}">
        <p14:creationId xmlns:p14="http://schemas.microsoft.com/office/powerpoint/2010/main" val="120736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 </a:t>
            </a:r>
            <a:r>
              <a:rPr lang="en" dirty="0" err="1"/>
              <a:t>Các</a:t>
            </a:r>
            <a:r>
              <a:rPr lang="en" dirty="0"/>
              <a:t> </a:t>
            </a:r>
            <a:r>
              <a:rPr lang="en" dirty="0" err="1"/>
              <a:t>phép</a:t>
            </a:r>
            <a:r>
              <a:rPr lang="en" dirty="0"/>
              <a:t> </a:t>
            </a:r>
            <a:r>
              <a:rPr lang="en" dirty="0" err="1"/>
              <a:t>biến</a:t>
            </a:r>
            <a:r>
              <a:rPr lang="en" dirty="0"/>
              <a:t> </a:t>
            </a:r>
            <a:r>
              <a:rPr lang="en" dirty="0" err="1"/>
              <a:t>đổi</a:t>
            </a:r>
            <a:endParaRPr dirty="0"/>
          </a:p>
        </p:txBody>
      </p:sp>
      <p:sp>
        <p:nvSpPr>
          <p:cNvPr id="887" name="Google Shape;887;p38"/>
          <p:cNvSpPr txBox="1">
            <a:spLocks noGrp="1"/>
          </p:cNvSpPr>
          <p:nvPr>
            <p:ph type="subTitle" idx="2"/>
          </p:nvPr>
        </p:nvSpPr>
        <p:spPr>
          <a:xfrm>
            <a:off x="720000" y="1445421"/>
            <a:ext cx="4529635" cy="3322864"/>
          </a:xfrm>
          <a:prstGeom prst="rect">
            <a:avLst/>
          </a:prstGeom>
        </p:spPr>
        <p:txBody>
          <a:bodyPr spcFirstLastPara="1" wrap="square" lIns="91425" tIns="91425" rIns="91425" bIns="91425" anchor="t" anchorCtr="0">
            <a:noAutofit/>
          </a:bodyPr>
          <a:lstStyle/>
          <a:p>
            <a:pPr marL="914400" lvl="0" indent="-330200" algn="l" rtl="0">
              <a:lnSpc>
                <a:spcPct val="150000"/>
              </a:lnSpc>
              <a:spcBef>
                <a:spcPts val="0"/>
              </a:spcBef>
              <a:spcAft>
                <a:spcPts val="0"/>
              </a:spcAft>
              <a:buSzPts val="1600"/>
              <a:buFont typeface="Montserrat"/>
              <a:buChar char="●"/>
            </a:pPr>
            <a:r>
              <a:rPr lang="vi-VN" sz="1400" dirty="0">
                <a:latin typeface="Oswald" pitchFamily="2" charset="77"/>
                <a:ea typeface="Montserrat"/>
                <a:cs typeface="Montserrat"/>
                <a:sym typeface="Montserrat"/>
              </a:rPr>
              <a:t>Khi thực hiện phép quay cần biết </a:t>
            </a:r>
            <a:r>
              <a:rPr lang="vi-VN" sz="1400" b="1" dirty="0">
                <a:solidFill>
                  <a:srgbClr val="70DCE2"/>
                </a:solidFill>
                <a:latin typeface="Oswald" pitchFamily="2" charset="77"/>
                <a:ea typeface="Montserrat"/>
                <a:cs typeface="Montserrat"/>
                <a:sym typeface="Montserrat"/>
              </a:rPr>
              <a:t>trục quay</a:t>
            </a:r>
            <a:r>
              <a:rPr lang="vi-VN" sz="1400" dirty="0">
                <a:solidFill>
                  <a:srgbClr val="70DCE2"/>
                </a:solidFill>
                <a:latin typeface="Oswald" pitchFamily="2" charset="77"/>
                <a:ea typeface="Montserrat"/>
                <a:cs typeface="Montserrat"/>
                <a:sym typeface="Montserrat"/>
              </a:rPr>
              <a:t> </a:t>
            </a:r>
            <a:r>
              <a:rPr lang="vi-VN" sz="1400" dirty="0">
                <a:latin typeface="Oswald" pitchFamily="2" charset="77"/>
                <a:ea typeface="Montserrat"/>
                <a:cs typeface="Montserrat"/>
                <a:sym typeface="Montserrat"/>
              </a:rPr>
              <a:t>và</a:t>
            </a:r>
            <a:r>
              <a:rPr lang="vi-VN" sz="1400" b="1" dirty="0">
                <a:solidFill>
                  <a:srgbClr val="FFC800"/>
                </a:solidFill>
                <a:latin typeface="Oswald" pitchFamily="2" charset="77"/>
                <a:ea typeface="Montserrat"/>
                <a:cs typeface="Montserrat"/>
                <a:sym typeface="Montserrat"/>
              </a:rPr>
              <a:t> </a:t>
            </a:r>
            <a:r>
              <a:rPr lang="vi-VN" sz="1400" b="1" dirty="0">
                <a:solidFill>
                  <a:srgbClr val="70DCE2"/>
                </a:solidFill>
                <a:latin typeface="Oswald" pitchFamily="2" charset="77"/>
                <a:ea typeface="Montserrat"/>
                <a:cs typeface="Montserrat"/>
                <a:sym typeface="Montserrat"/>
              </a:rPr>
              <a:t>góc quay</a:t>
            </a:r>
            <a:r>
              <a:rPr lang="vi-VN" sz="1400" dirty="0">
                <a:solidFill>
                  <a:srgbClr val="70DCE2"/>
                </a:solidFill>
                <a:latin typeface="Oswald" pitchFamily="2" charset="77"/>
                <a:ea typeface="Montserrat"/>
                <a:cs typeface="Montserrat"/>
                <a:sym typeface="Montserrat"/>
              </a:rPr>
              <a:t>.</a:t>
            </a:r>
          </a:p>
          <a:p>
            <a:pPr marL="914400" lvl="0" indent="-330200" algn="l" rtl="0">
              <a:lnSpc>
                <a:spcPct val="150000"/>
              </a:lnSpc>
              <a:spcBef>
                <a:spcPts val="0"/>
              </a:spcBef>
              <a:spcAft>
                <a:spcPts val="0"/>
              </a:spcAft>
              <a:buSzPts val="1600"/>
              <a:buFont typeface="Montserrat"/>
              <a:buChar char="●"/>
            </a:pPr>
            <a:r>
              <a:rPr lang="vi-VN" sz="1400" dirty="0">
                <a:latin typeface="Oswald" pitchFamily="2" charset="77"/>
                <a:ea typeface="Montserrat"/>
                <a:cs typeface="Montserrat"/>
                <a:sym typeface="Montserrat"/>
              </a:rPr>
              <a:t>Chiều của góc quay: </a:t>
            </a:r>
            <a:r>
              <a:rPr lang="vi-VN" sz="1400" b="1" dirty="0">
                <a:solidFill>
                  <a:srgbClr val="70DCE2"/>
                </a:solidFill>
                <a:latin typeface="Oswald" pitchFamily="2" charset="77"/>
                <a:ea typeface="Montserrat"/>
                <a:cs typeface="Montserrat"/>
                <a:sym typeface="Montserrat"/>
              </a:rPr>
              <a:t>cùng</a:t>
            </a:r>
            <a:r>
              <a:rPr lang="vi-VN" sz="1400" dirty="0">
                <a:latin typeface="Oswald" pitchFamily="2" charset="77"/>
                <a:ea typeface="Montserrat"/>
                <a:cs typeface="Montserrat"/>
                <a:sym typeface="Montserrat"/>
              </a:rPr>
              <a:t> chiều kim đồng hồ (</a:t>
            </a:r>
            <a:r>
              <a:rPr lang="vi-VN" sz="1400" b="1" dirty="0">
                <a:solidFill>
                  <a:srgbClr val="70DCE2"/>
                </a:solidFill>
                <a:latin typeface="Oswald" pitchFamily="2" charset="77"/>
                <a:ea typeface="Montserrat"/>
                <a:cs typeface="Montserrat"/>
                <a:sym typeface="Montserrat"/>
              </a:rPr>
              <a:t>chiều âm</a:t>
            </a:r>
            <a:r>
              <a:rPr lang="vi-VN" sz="1400" dirty="0">
                <a:latin typeface="Oswald" pitchFamily="2" charset="77"/>
                <a:ea typeface="Montserrat"/>
                <a:cs typeface="Montserrat"/>
                <a:sym typeface="Montserrat"/>
              </a:rPr>
              <a:t>), </a:t>
            </a:r>
            <a:r>
              <a:rPr lang="vi-VN" sz="1400" b="1" dirty="0">
                <a:solidFill>
                  <a:srgbClr val="70DCE2"/>
                </a:solidFill>
                <a:latin typeface="Oswald" pitchFamily="2" charset="77"/>
                <a:ea typeface="Montserrat"/>
                <a:cs typeface="Montserrat"/>
                <a:sym typeface="Montserrat"/>
              </a:rPr>
              <a:t>ngược</a:t>
            </a:r>
            <a:r>
              <a:rPr lang="vi-VN" sz="1400" dirty="0">
                <a:latin typeface="Oswald" pitchFamily="2" charset="77"/>
                <a:ea typeface="Montserrat"/>
                <a:cs typeface="Montserrat"/>
                <a:sym typeface="Montserrat"/>
              </a:rPr>
              <a:t> chiều kim đồng hồ (</a:t>
            </a:r>
            <a:r>
              <a:rPr lang="vi-VN" sz="1400" b="1" dirty="0">
                <a:solidFill>
                  <a:srgbClr val="70DCE2"/>
                </a:solidFill>
                <a:latin typeface="Oswald" pitchFamily="2" charset="77"/>
                <a:ea typeface="Montserrat"/>
                <a:cs typeface="Montserrat"/>
                <a:sym typeface="Montserrat"/>
              </a:rPr>
              <a:t>chiều dương</a:t>
            </a:r>
            <a:r>
              <a:rPr lang="vi-VN" sz="1400" dirty="0">
                <a:latin typeface="Oswald" pitchFamily="2" charset="77"/>
                <a:ea typeface="Montserrat"/>
                <a:cs typeface="Montserrat"/>
                <a:sym typeface="Montserrat"/>
              </a:rPr>
              <a:t>)</a:t>
            </a:r>
          </a:p>
          <a:p>
            <a:pPr marL="914400" lvl="0" indent="-330200" algn="l" rtl="0">
              <a:lnSpc>
                <a:spcPct val="150000"/>
              </a:lnSpc>
              <a:spcBef>
                <a:spcPts val="0"/>
              </a:spcBef>
              <a:spcAft>
                <a:spcPts val="0"/>
              </a:spcAft>
              <a:buSzPts val="1600"/>
              <a:buFont typeface="Montserrat"/>
              <a:buChar char="●"/>
            </a:pPr>
            <a:r>
              <a:rPr lang="vi-VN" sz="1400" dirty="0">
                <a:latin typeface="Oswald" pitchFamily="2" charset="77"/>
                <a:ea typeface="Montserrat"/>
                <a:cs typeface="Montserrat"/>
                <a:sym typeface="Montserrat"/>
              </a:rPr>
              <a:t>Khi mắt nhìn </a:t>
            </a:r>
            <a:r>
              <a:rPr lang="vi-VN" sz="1400" b="1" dirty="0">
                <a:solidFill>
                  <a:srgbClr val="70DCE2"/>
                </a:solidFill>
                <a:latin typeface="Oswald" pitchFamily="2" charset="77"/>
                <a:ea typeface="Montserrat"/>
                <a:cs typeface="Montserrat"/>
                <a:sym typeface="Montserrat"/>
              </a:rPr>
              <a:t>dọc theo trục quay</a:t>
            </a:r>
            <a:r>
              <a:rPr lang="vi-VN" sz="1400" dirty="0">
                <a:solidFill>
                  <a:srgbClr val="70DCE2"/>
                </a:solidFill>
                <a:latin typeface="Oswald" pitchFamily="2" charset="77"/>
                <a:ea typeface="Montserrat"/>
                <a:cs typeface="Montserrat"/>
                <a:sym typeface="Montserrat"/>
              </a:rPr>
              <a:t> </a:t>
            </a:r>
            <a:r>
              <a:rPr lang="vi-VN" sz="1400" dirty="0">
                <a:latin typeface="Oswald" pitchFamily="2" charset="77"/>
                <a:ea typeface="Montserrat"/>
                <a:cs typeface="Montserrat"/>
                <a:sym typeface="Montserrat"/>
              </a:rPr>
              <a:t>thì ta gọi đó là </a:t>
            </a:r>
            <a:r>
              <a:rPr lang="vi-VN" sz="1400" b="1" dirty="0">
                <a:solidFill>
                  <a:srgbClr val="70DCE2"/>
                </a:solidFill>
                <a:latin typeface="Oswald" pitchFamily="2" charset="77"/>
                <a:ea typeface="Montserrat"/>
                <a:cs typeface="Montserrat"/>
                <a:sym typeface="Montserrat"/>
              </a:rPr>
              <a:t>hướng nhìn</a:t>
            </a:r>
            <a:r>
              <a:rPr lang="vi-VN" sz="1400" dirty="0">
                <a:latin typeface="Montserrat"/>
                <a:ea typeface="Montserrat"/>
                <a:cs typeface="Montserrat"/>
                <a:sym typeface="Montserrat"/>
              </a:rPr>
              <a:t>.</a:t>
            </a:r>
            <a:endParaRPr dirty="0">
              <a:solidFill>
                <a:srgbClr val="D0EDD2"/>
              </a:solidFill>
              <a:latin typeface="Oswald" pitchFamily="2" charset="77"/>
              <a:ea typeface="Roboto" panose="02000000000000000000" pitchFamily="2" charset="0"/>
              <a:cs typeface="Roboto" panose="02000000000000000000" pitchFamily="2" charset="0"/>
            </a:endParaRPr>
          </a:p>
        </p:txBody>
      </p:sp>
      <p:sp>
        <p:nvSpPr>
          <p:cNvPr id="6" name="Google Shape;783;p34">
            <a:extLst>
              <a:ext uri="{FF2B5EF4-FFF2-40B4-BE49-F238E27FC236}">
                <a16:creationId xmlns:a16="http://schemas.microsoft.com/office/drawing/2014/main" id="{62040E53-2A39-E679-E025-66DB86B39633}"/>
              </a:ext>
            </a:extLst>
          </p:cNvPr>
          <p:cNvSpPr txBox="1">
            <a:spLocks noGrp="1"/>
          </p:cNvSpPr>
          <p:nvPr>
            <p:ph type="subTitle" idx="3"/>
          </p:nvPr>
        </p:nvSpPr>
        <p:spPr>
          <a:xfrm>
            <a:off x="1159328" y="1112700"/>
            <a:ext cx="1134836"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solidFill>
                  <a:srgbClr val="878FFF"/>
                </a:solidFill>
              </a:rPr>
              <a:t>Phép</a:t>
            </a:r>
            <a:r>
              <a:rPr lang="en" dirty="0">
                <a:solidFill>
                  <a:srgbClr val="878FFF"/>
                </a:solidFill>
              </a:rPr>
              <a:t> </a:t>
            </a:r>
            <a:r>
              <a:rPr lang="en" dirty="0" err="1">
                <a:solidFill>
                  <a:srgbClr val="878FFF"/>
                </a:solidFill>
              </a:rPr>
              <a:t>xoay</a:t>
            </a:r>
            <a:endParaRPr dirty="0">
              <a:solidFill>
                <a:srgbClr val="878FFF"/>
              </a:solidFill>
            </a:endParaRPr>
          </a:p>
        </p:txBody>
      </p:sp>
      <p:pic>
        <p:nvPicPr>
          <p:cNvPr id="5" name="Picture 4" descr="A picture containing screenshot, line&#10;&#10;Description automatically generated">
            <a:extLst>
              <a:ext uri="{FF2B5EF4-FFF2-40B4-BE49-F238E27FC236}">
                <a16:creationId xmlns:a16="http://schemas.microsoft.com/office/drawing/2014/main" id="{4D6CFF15-08A8-7FB1-4C5B-D7D296DFC19E}"/>
              </a:ext>
            </a:extLst>
          </p:cNvPr>
          <p:cNvPicPr>
            <a:picLocks noChangeAspect="1"/>
          </p:cNvPicPr>
          <p:nvPr/>
        </p:nvPicPr>
        <p:blipFill>
          <a:blip r:embed="rId3"/>
          <a:stretch>
            <a:fillRect/>
          </a:stretch>
        </p:blipFill>
        <p:spPr>
          <a:xfrm>
            <a:off x="5343979" y="1340206"/>
            <a:ext cx="3327860" cy="3052179"/>
          </a:xfrm>
          <a:prstGeom prst="rect">
            <a:avLst/>
          </a:prstGeom>
        </p:spPr>
      </p:pic>
    </p:spTree>
    <p:extLst>
      <p:ext uri="{BB962C8B-B14F-4D97-AF65-F5344CB8AC3E}">
        <p14:creationId xmlns:p14="http://schemas.microsoft.com/office/powerpoint/2010/main" val="4122661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 </a:t>
            </a:r>
            <a:r>
              <a:rPr lang="en" dirty="0" err="1"/>
              <a:t>Các</a:t>
            </a:r>
            <a:r>
              <a:rPr lang="en" dirty="0"/>
              <a:t> </a:t>
            </a:r>
            <a:r>
              <a:rPr lang="en" dirty="0" err="1"/>
              <a:t>phép</a:t>
            </a:r>
            <a:r>
              <a:rPr lang="en" dirty="0"/>
              <a:t> </a:t>
            </a:r>
            <a:r>
              <a:rPr lang="en" dirty="0" err="1"/>
              <a:t>biến</a:t>
            </a:r>
            <a:r>
              <a:rPr lang="en" dirty="0"/>
              <a:t> </a:t>
            </a:r>
            <a:r>
              <a:rPr lang="en" dirty="0" err="1"/>
              <a:t>đổi</a:t>
            </a:r>
            <a:endParaRPr dirty="0"/>
          </a:p>
        </p:txBody>
      </p:sp>
      <p:sp>
        <p:nvSpPr>
          <p:cNvPr id="6" name="Google Shape;783;p34">
            <a:extLst>
              <a:ext uri="{FF2B5EF4-FFF2-40B4-BE49-F238E27FC236}">
                <a16:creationId xmlns:a16="http://schemas.microsoft.com/office/drawing/2014/main" id="{62040E53-2A39-E679-E025-66DB86B39633}"/>
              </a:ext>
            </a:extLst>
          </p:cNvPr>
          <p:cNvSpPr txBox="1">
            <a:spLocks noGrp="1"/>
          </p:cNvSpPr>
          <p:nvPr>
            <p:ph type="subTitle" idx="3"/>
          </p:nvPr>
        </p:nvSpPr>
        <p:spPr>
          <a:xfrm>
            <a:off x="1159328" y="1112700"/>
            <a:ext cx="3412672"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pPr>
            <a:r>
              <a:rPr lang="en-US" dirty="0" err="1">
                <a:solidFill>
                  <a:schemeClr val="accent4">
                    <a:lumMod val="75000"/>
                  </a:schemeClr>
                </a:solidFill>
              </a:rPr>
              <a:t>Phép</a:t>
            </a:r>
            <a:r>
              <a:rPr lang="en-US" dirty="0">
                <a:solidFill>
                  <a:schemeClr val="accent4">
                    <a:lumMod val="75000"/>
                  </a:schemeClr>
                </a:solidFill>
              </a:rPr>
              <a:t> </a:t>
            </a:r>
            <a:r>
              <a:rPr lang="en-US" dirty="0" err="1">
                <a:solidFill>
                  <a:schemeClr val="accent4">
                    <a:lumMod val="75000"/>
                  </a:schemeClr>
                </a:solidFill>
              </a:rPr>
              <a:t>xoay</a:t>
            </a:r>
            <a:r>
              <a:rPr lang="en-US" dirty="0">
                <a:solidFill>
                  <a:schemeClr val="accent4">
                    <a:lumMod val="75000"/>
                  </a:schemeClr>
                </a:solidFill>
              </a:rPr>
              <a:t> </a:t>
            </a:r>
            <a:r>
              <a:rPr lang="en-US" dirty="0" err="1">
                <a:solidFill>
                  <a:schemeClr val="accent4">
                    <a:lumMod val="75000"/>
                  </a:schemeClr>
                </a:solidFill>
              </a:rPr>
              <a:t>quanh</a:t>
            </a:r>
            <a:r>
              <a:rPr lang="en-US" dirty="0">
                <a:solidFill>
                  <a:schemeClr val="accent4">
                    <a:lumMod val="75000"/>
                  </a:schemeClr>
                </a:solidFill>
              </a:rPr>
              <a:t> </a:t>
            </a:r>
            <a:r>
              <a:rPr lang="en-US" dirty="0" err="1">
                <a:solidFill>
                  <a:schemeClr val="accent4">
                    <a:lumMod val="75000"/>
                  </a:schemeClr>
                </a:solidFill>
              </a:rPr>
              <a:t>các</a:t>
            </a:r>
            <a:r>
              <a:rPr lang="en-US" dirty="0">
                <a:solidFill>
                  <a:schemeClr val="accent4">
                    <a:lumMod val="75000"/>
                  </a:schemeClr>
                </a:solidFill>
              </a:rPr>
              <a:t> </a:t>
            </a:r>
            <a:r>
              <a:rPr lang="en-US" dirty="0" err="1">
                <a:solidFill>
                  <a:schemeClr val="accent4">
                    <a:lumMod val="75000"/>
                  </a:schemeClr>
                </a:solidFill>
              </a:rPr>
              <a:t>trục</a:t>
            </a:r>
            <a:r>
              <a:rPr lang="en-US" dirty="0">
                <a:solidFill>
                  <a:schemeClr val="accent4">
                    <a:lumMod val="75000"/>
                  </a:schemeClr>
                </a:solidFill>
              </a:rPr>
              <a:t> </a:t>
            </a:r>
            <a:r>
              <a:rPr lang="en-US" dirty="0" err="1">
                <a:solidFill>
                  <a:schemeClr val="accent4">
                    <a:lumMod val="75000"/>
                  </a:schemeClr>
                </a:solidFill>
              </a:rPr>
              <a:t>tọa</a:t>
            </a:r>
            <a:r>
              <a:rPr lang="en-US" dirty="0">
                <a:solidFill>
                  <a:schemeClr val="accent4">
                    <a:lumMod val="75000"/>
                  </a:schemeClr>
                </a:solidFill>
              </a:rPr>
              <a:t> </a:t>
            </a:r>
            <a:r>
              <a:rPr lang="en-US" dirty="0" err="1">
                <a:solidFill>
                  <a:schemeClr val="accent4">
                    <a:lumMod val="75000"/>
                  </a:schemeClr>
                </a:solidFill>
              </a:rPr>
              <a:t>độ</a:t>
            </a:r>
            <a:endParaRPr lang="en-US" dirty="0">
              <a:solidFill>
                <a:schemeClr val="accent4">
                  <a:lumMod val="75000"/>
                </a:schemeClr>
              </a:solidFill>
            </a:endParaRPr>
          </a:p>
        </p:txBody>
      </p:sp>
      <p:pic>
        <p:nvPicPr>
          <p:cNvPr id="7" name="Picture 6" descr="A picture containing screenshot, line, design&#10;&#10;Description automatically generated">
            <a:extLst>
              <a:ext uri="{FF2B5EF4-FFF2-40B4-BE49-F238E27FC236}">
                <a16:creationId xmlns:a16="http://schemas.microsoft.com/office/drawing/2014/main" id="{2039B863-DFE3-7705-C276-466A7E62C69E}"/>
              </a:ext>
            </a:extLst>
          </p:cNvPr>
          <p:cNvPicPr>
            <a:picLocks noChangeAspect="1"/>
          </p:cNvPicPr>
          <p:nvPr/>
        </p:nvPicPr>
        <p:blipFill>
          <a:blip r:embed="rId3"/>
          <a:stretch>
            <a:fillRect/>
          </a:stretch>
        </p:blipFill>
        <p:spPr>
          <a:xfrm>
            <a:off x="6435271" y="1587500"/>
            <a:ext cx="1841500" cy="1968500"/>
          </a:xfrm>
          <a:prstGeom prst="rect">
            <a:avLst/>
          </a:prstGeom>
        </p:spPr>
      </p:pic>
      <p:pic>
        <p:nvPicPr>
          <p:cNvPr id="9" name="Picture 8" descr="A picture containing screenshot, line&#10;&#10;Description automatically generated">
            <a:extLst>
              <a:ext uri="{FF2B5EF4-FFF2-40B4-BE49-F238E27FC236}">
                <a16:creationId xmlns:a16="http://schemas.microsoft.com/office/drawing/2014/main" id="{910E463B-C77E-8025-4F96-F36BCB9633E9}"/>
              </a:ext>
            </a:extLst>
          </p:cNvPr>
          <p:cNvPicPr>
            <a:picLocks noChangeAspect="1"/>
          </p:cNvPicPr>
          <p:nvPr/>
        </p:nvPicPr>
        <p:blipFill>
          <a:blip r:embed="rId4"/>
          <a:stretch>
            <a:fillRect/>
          </a:stretch>
        </p:blipFill>
        <p:spPr>
          <a:xfrm>
            <a:off x="3651250" y="1587500"/>
            <a:ext cx="1841500" cy="1968500"/>
          </a:xfrm>
          <a:prstGeom prst="rect">
            <a:avLst/>
          </a:prstGeom>
        </p:spPr>
      </p:pic>
      <p:pic>
        <p:nvPicPr>
          <p:cNvPr id="11" name="Picture 10" descr="A picture containing screenshot&#10;&#10;Description automatically generated">
            <a:extLst>
              <a:ext uri="{FF2B5EF4-FFF2-40B4-BE49-F238E27FC236}">
                <a16:creationId xmlns:a16="http://schemas.microsoft.com/office/drawing/2014/main" id="{1300CBA8-37CD-A190-DFCE-E2BF04371690}"/>
              </a:ext>
            </a:extLst>
          </p:cNvPr>
          <p:cNvPicPr>
            <a:picLocks noChangeAspect="1"/>
          </p:cNvPicPr>
          <p:nvPr/>
        </p:nvPicPr>
        <p:blipFill>
          <a:blip r:embed="rId5"/>
          <a:stretch>
            <a:fillRect/>
          </a:stretch>
        </p:blipFill>
        <p:spPr>
          <a:xfrm>
            <a:off x="867229" y="1587500"/>
            <a:ext cx="1841500" cy="1968500"/>
          </a:xfrm>
          <a:prstGeom prst="rect">
            <a:avLst/>
          </a:prstGeom>
        </p:spPr>
      </p:pic>
      <p:cxnSp>
        <p:nvCxnSpPr>
          <p:cNvPr id="13" name="Straight Connector 12">
            <a:extLst>
              <a:ext uri="{FF2B5EF4-FFF2-40B4-BE49-F238E27FC236}">
                <a16:creationId xmlns:a16="http://schemas.microsoft.com/office/drawing/2014/main" id="{923A430D-3597-6301-E4E1-9E0FF17BCCA0}"/>
              </a:ext>
            </a:extLst>
          </p:cNvPr>
          <p:cNvCxnSpPr/>
          <p:nvPr/>
        </p:nvCxnSpPr>
        <p:spPr>
          <a:xfrm>
            <a:off x="3257550" y="1587500"/>
            <a:ext cx="0" cy="3319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6C4A90-BD63-5814-934F-77708941B472}"/>
              </a:ext>
            </a:extLst>
          </p:cNvPr>
          <p:cNvCxnSpPr/>
          <p:nvPr/>
        </p:nvCxnSpPr>
        <p:spPr>
          <a:xfrm>
            <a:off x="6030686" y="1587500"/>
            <a:ext cx="0" cy="331923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5DB5804-D601-0D74-0E5F-CA09D342186E}"/>
                  </a:ext>
                </a:extLst>
              </p:cNvPr>
              <p:cNvSpPr txBox="1"/>
              <p:nvPr/>
            </p:nvSpPr>
            <p:spPr>
              <a:xfrm>
                <a:off x="547012" y="3781298"/>
                <a:ext cx="2612554" cy="9880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70DCE2"/>
                              </a:solidFill>
                              <a:latin typeface="Cambria Math" panose="02040503050406030204" pitchFamily="18" charset="0"/>
                            </a:rPr>
                          </m:ctrlPr>
                        </m:sSubSup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𝑥</m:t>
                          </m:r>
                        </m:sub>
                        <m:sup>
                          <m:r>
                            <a:rPr lang="en-US" b="0" i="1" smtClean="0">
                              <a:solidFill>
                                <a:srgbClr val="70DCE2"/>
                              </a:solidFill>
                              <a:latin typeface="Cambria Math" panose="02040503050406030204" pitchFamily="18" charset="0"/>
                            </a:rPr>
                            <m:t>′</m:t>
                          </m:r>
                        </m:sup>
                      </m:sSubSup>
                      <m:r>
                        <a:rPr lang="en-US" b="0" i="1" smtClean="0">
                          <a:solidFill>
                            <a:srgbClr val="70DCE2"/>
                          </a:solidFill>
                          <a:latin typeface="Cambria Math" panose="02040503050406030204" pitchFamily="18" charset="0"/>
                        </a:rPr>
                        <m:t>=</m:t>
                      </m:r>
                      <m:sSub>
                        <m:sSubPr>
                          <m:ctrlPr>
                            <a:rPr lang="en-US" b="0" i="1" smtClean="0">
                              <a:solidFill>
                                <a:srgbClr val="70DCE2"/>
                              </a:solidFill>
                              <a:latin typeface="Cambria Math" panose="02040503050406030204" pitchFamily="18" charset="0"/>
                            </a:rPr>
                          </m:ctrlPr>
                        </m:sSub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𝑥</m:t>
                          </m:r>
                        </m:sub>
                      </m:sSub>
                    </m:oMath>
                  </m:oMathPara>
                </a14:m>
                <a:endParaRPr lang="en-VN" dirty="0">
                  <a:solidFill>
                    <a:srgbClr val="70DCE2"/>
                  </a:solidFill>
                </a:endParaRPr>
              </a:p>
              <a:p>
                <a:pPr/>
                <a14:m>
                  <m:oMathPara xmlns:m="http://schemas.openxmlformats.org/officeDocument/2006/math">
                    <m:oMathParaPr>
                      <m:jc m:val="centerGroup"/>
                    </m:oMathParaPr>
                    <m:oMath xmlns:m="http://schemas.openxmlformats.org/officeDocument/2006/math">
                      <m:sSubSup>
                        <m:sSubSupPr>
                          <m:ctrlPr>
                            <a:rPr lang="en-US" b="0" i="1" smtClean="0">
                              <a:solidFill>
                                <a:srgbClr val="70DCE2"/>
                              </a:solidFill>
                              <a:latin typeface="Cambria Math" panose="02040503050406030204" pitchFamily="18" charset="0"/>
                            </a:rPr>
                          </m:ctrlPr>
                        </m:sSubSup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𝑦</m:t>
                          </m:r>
                        </m:sub>
                        <m:sup>
                          <m:r>
                            <a:rPr lang="en-US" b="0" i="1" smtClean="0">
                              <a:solidFill>
                                <a:srgbClr val="70DCE2"/>
                              </a:solidFill>
                              <a:latin typeface="Cambria Math" panose="02040503050406030204" pitchFamily="18" charset="0"/>
                            </a:rPr>
                            <m:t>′</m:t>
                          </m:r>
                        </m:sup>
                      </m:sSubSup>
                      <m:r>
                        <a:rPr lang="en-US" b="0" i="0" smtClean="0">
                          <a:solidFill>
                            <a:srgbClr val="70DCE2"/>
                          </a:solidFill>
                          <a:latin typeface="Cambria Math" panose="02040503050406030204" pitchFamily="18" charset="0"/>
                        </a:rPr>
                        <m:t>=</m:t>
                      </m:r>
                      <m:r>
                        <m:rPr>
                          <m:sty m:val="p"/>
                        </m:rPr>
                        <a:rPr lang="en-US" b="0" i="0" smtClean="0">
                          <a:solidFill>
                            <a:srgbClr val="70DCE2"/>
                          </a:solidFill>
                          <a:latin typeface="Cambria Math" panose="02040503050406030204" pitchFamily="18" charset="0"/>
                        </a:rPr>
                        <m:t>cos</m:t>
                      </m:r>
                      <m:r>
                        <m:rPr>
                          <m:sty m:val="p"/>
                        </m:rPr>
                        <a:rPr lang="el-GR" b="0" i="1" smtClean="0">
                          <a:solidFill>
                            <a:srgbClr val="70DCE2"/>
                          </a:solidFill>
                          <a:latin typeface="Cambria Math" panose="02040503050406030204" pitchFamily="18" charset="0"/>
                          <a:ea typeface="Cambria Math" panose="02040503050406030204" pitchFamily="18" charset="0"/>
                        </a:rPr>
                        <m:t>α</m:t>
                      </m:r>
                      <m:sSub>
                        <m:sSubPr>
                          <m:ctrlPr>
                            <a:rPr lang="el-GR" b="0" i="1" smtClean="0">
                              <a:solidFill>
                                <a:srgbClr val="70DCE2"/>
                              </a:solidFill>
                              <a:latin typeface="Cambria Math" panose="02040503050406030204" pitchFamily="18" charset="0"/>
                              <a:ea typeface="Cambria Math" panose="02040503050406030204" pitchFamily="18" charset="0"/>
                            </a:rPr>
                          </m:ctrlPr>
                        </m:sSubPr>
                        <m:e>
                          <m:r>
                            <a:rPr lang="en-US" b="0" i="1" smtClean="0">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𝑦</m:t>
                          </m:r>
                        </m:sub>
                      </m:sSub>
                      <m:r>
                        <a:rPr lang="en-US" b="0" i="1" smtClean="0">
                          <a:solidFill>
                            <a:srgbClr val="70DCE2"/>
                          </a:solidFill>
                          <a:latin typeface="Cambria Math" panose="02040503050406030204" pitchFamily="18" charset="0"/>
                          <a:ea typeface="Cambria Math" panose="02040503050406030204" pitchFamily="18" charset="0"/>
                        </a:rPr>
                        <m:t>−</m:t>
                      </m:r>
                      <m:r>
                        <a:rPr lang="en-US" b="0" i="1" smtClean="0">
                          <a:solidFill>
                            <a:srgbClr val="70DCE2"/>
                          </a:solidFill>
                          <a:latin typeface="Cambria Math" panose="02040503050406030204" pitchFamily="18" charset="0"/>
                          <a:ea typeface="Cambria Math" panose="02040503050406030204" pitchFamily="18" charset="0"/>
                        </a:rPr>
                        <m:t>𝑠𝑖𝑛</m:t>
                      </m:r>
                      <m:r>
                        <a:rPr lang="en-US" b="0" i="1" smtClean="0">
                          <a:solidFill>
                            <a:srgbClr val="70DCE2"/>
                          </a:solidFill>
                          <a:latin typeface="Cambria Math" panose="02040503050406030204" pitchFamily="18" charset="0"/>
                          <a:ea typeface="Cambria Math" panose="02040503050406030204" pitchFamily="18" charset="0"/>
                        </a:rPr>
                        <m:t>𝛼</m:t>
                      </m:r>
                      <m:sSub>
                        <m:sSubPr>
                          <m:ctrlPr>
                            <a:rPr lang="en-US" b="0" i="1" smtClean="0">
                              <a:solidFill>
                                <a:srgbClr val="70DCE2"/>
                              </a:solidFill>
                              <a:latin typeface="Cambria Math" panose="02040503050406030204" pitchFamily="18" charset="0"/>
                              <a:ea typeface="Cambria Math" panose="02040503050406030204" pitchFamily="18" charset="0"/>
                            </a:rPr>
                          </m:ctrlPr>
                        </m:sSubPr>
                        <m:e>
                          <m:r>
                            <a:rPr lang="en-US" b="0" i="1" smtClean="0">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𝑧</m:t>
                          </m:r>
                        </m:sub>
                      </m:sSub>
                    </m:oMath>
                  </m:oMathPara>
                </a14:m>
                <a:endParaRPr lang="en-US" b="0" dirty="0">
                  <a:solidFill>
                    <a:srgbClr val="70DCE2"/>
                  </a:solidFill>
                  <a:ea typeface="Cambria Math" panose="02040503050406030204" pitchFamily="18" charset="0"/>
                </a:endParaRPr>
              </a:p>
              <a:p>
                <a14:m>
                  <m:oMathPara xmlns:m="http://schemas.openxmlformats.org/officeDocument/2006/math">
                    <m:oMathParaPr>
                      <m:jc m:val="centerGroup"/>
                    </m:oMathParaPr>
                    <m:oMath xmlns:m="http://schemas.openxmlformats.org/officeDocument/2006/math">
                      <m:sSubSup>
                        <m:sSubSupPr>
                          <m:ctrlPr>
                            <a:rPr lang="en-US" b="0" i="1" smtClean="0">
                              <a:solidFill>
                                <a:srgbClr val="70DCE2"/>
                              </a:solidFill>
                              <a:latin typeface="Cambria Math" panose="02040503050406030204" pitchFamily="18" charset="0"/>
                            </a:rPr>
                          </m:ctrlPr>
                        </m:sSubSup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𝑧</m:t>
                          </m:r>
                        </m:sub>
                        <m:sup>
                          <m:r>
                            <a:rPr lang="en-US" b="0" i="1" smtClean="0">
                              <a:solidFill>
                                <a:srgbClr val="70DCE2"/>
                              </a:solidFill>
                              <a:latin typeface="Cambria Math" panose="02040503050406030204" pitchFamily="18" charset="0"/>
                            </a:rPr>
                            <m:t>′</m:t>
                          </m:r>
                        </m:sup>
                      </m:sSubSup>
                      <m:r>
                        <a:rPr lang="en-US" b="0" i="0" smtClean="0">
                          <a:solidFill>
                            <a:srgbClr val="70DCE2"/>
                          </a:solidFill>
                          <a:latin typeface="Cambria Math" panose="02040503050406030204" pitchFamily="18" charset="0"/>
                        </a:rPr>
                        <m:t>=</m:t>
                      </m:r>
                      <m:r>
                        <a:rPr lang="en-US" b="0" i="1" smtClean="0">
                          <a:solidFill>
                            <a:srgbClr val="70DCE2"/>
                          </a:solidFill>
                          <a:latin typeface="Cambria Math" panose="02040503050406030204" pitchFamily="18" charset="0"/>
                        </a:rPr>
                        <m:t>𝑠𝑖𝑛</m:t>
                      </m:r>
                      <m:r>
                        <m:rPr>
                          <m:sty m:val="p"/>
                        </m:rPr>
                        <a:rPr lang="el-GR" b="0" i="1" smtClean="0">
                          <a:solidFill>
                            <a:srgbClr val="70DCE2"/>
                          </a:solidFill>
                          <a:latin typeface="Cambria Math" panose="02040503050406030204" pitchFamily="18" charset="0"/>
                          <a:ea typeface="Cambria Math" panose="02040503050406030204" pitchFamily="18" charset="0"/>
                        </a:rPr>
                        <m:t>α</m:t>
                      </m:r>
                      <m:sSub>
                        <m:sSubPr>
                          <m:ctrlPr>
                            <a:rPr lang="el-GR" b="0" i="1" smtClean="0">
                              <a:solidFill>
                                <a:srgbClr val="70DCE2"/>
                              </a:solidFill>
                              <a:latin typeface="Cambria Math" panose="02040503050406030204" pitchFamily="18" charset="0"/>
                              <a:ea typeface="Cambria Math" panose="02040503050406030204" pitchFamily="18" charset="0"/>
                            </a:rPr>
                          </m:ctrlPr>
                        </m:sSubPr>
                        <m:e>
                          <m:r>
                            <a:rPr lang="en-US" b="0" i="1" smtClean="0">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𝑦</m:t>
                          </m:r>
                        </m:sub>
                      </m:sSub>
                      <m:r>
                        <a:rPr lang="en-US" b="0" i="1" smtClean="0">
                          <a:solidFill>
                            <a:srgbClr val="70DCE2"/>
                          </a:solidFill>
                          <a:latin typeface="Cambria Math" panose="02040503050406030204" pitchFamily="18" charset="0"/>
                          <a:ea typeface="Cambria Math" panose="02040503050406030204" pitchFamily="18" charset="0"/>
                        </a:rPr>
                        <m:t>+</m:t>
                      </m:r>
                      <m:r>
                        <a:rPr lang="en-US" b="0" i="1" smtClean="0">
                          <a:solidFill>
                            <a:srgbClr val="70DCE2"/>
                          </a:solidFill>
                          <a:latin typeface="Cambria Math" panose="02040503050406030204" pitchFamily="18" charset="0"/>
                          <a:ea typeface="Cambria Math" panose="02040503050406030204" pitchFamily="18" charset="0"/>
                        </a:rPr>
                        <m:t>𝑐𝑜𝑠</m:t>
                      </m:r>
                      <m:r>
                        <a:rPr lang="en-US" b="0" i="1" smtClean="0">
                          <a:solidFill>
                            <a:srgbClr val="70DCE2"/>
                          </a:solidFill>
                          <a:latin typeface="Cambria Math" panose="02040503050406030204" pitchFamily="18" charset="0"/>
                          <a:ea typeface="Cambria Math" panose="02040503050406030204" pitchFamily="18" charset="0"/>
                        </a:rPr>
                        <m:t>𝛼</m:t>
                      </m:r>
                      <m:sSub>
                        <m:sSubPr>
                          <m:ctrlPr>
                            <a:rPr lang="en-US" b="0" i="1" smtClean="0">
                              <a:solidFill>
                                <a:srgbClr val="70DCE2"/>
                              </a:solidFill>
                              <a:latin typeface="Cambria Math" panose="02040503050406030204" pitchFamily="18" charset="0"/>
                              <a:ea typeface="Cambria Math" panose="02040503050406030204" pitchFamily="18" charset="0"/>
                            </a:rPr>
                          </m:ctrlPr>
                        </m:sSubPr>
                        <m:e>
                          <m:r>
                            <a:rPr lang="en-US" b="0" i="1" smtClean="0">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𝑧</m:t>
                          </m:r>
                        </m:sub>
                      </m:sSub>
                    </m:oMath>
                  </m:oMathPara>
                </a14:m>
                <a:endParaRPr lang="en-VN" dirty="0">
                  <a:solidFill>
                    <a:srgbClr val="70DCE2"/>
                  </a:solidFill>
                </a:endParaRPr>
              </a:p>
              <a:p>
                <a:pPr/>
                <a:endParaRPr lang="en-VN" dirty="0"/>
              </a:p>
            </p:txBody>
          </p:sp>
        </mc:Choice>
        <mc:Fallback>
          <p:sp>
            <p:nvSpPr>
              <p:cNvPr id="17" name="TextBox 16">
                <a:extLst>
                  <a:ext uri="{FF2B5EF4-FFF2-40B4-BE49-F238E27FC236}">
                    <a16:creationId xmlns:a16="http://schemas.microsoft.com/office/drawing/2014/main" id="{E5DB5804-D601-0D74-0E5F-CA09D342186E}"/>
                  </a:ext>
                </a:extLst>
              </p:cNvPr>
              <p:cNvSpPr txBox="1">
                <a:spLocks noRot="1" noChangeAspect="1" noMove="1" noResize="1" noEditPoints="1" noAdjustHandles="1" noChangeArrowheads="1" noChangeShapeType="1" noTextEdit="1"/>
              </p:cNvSpPr>
              <p:nvPr/>
            </p:nvSpPr>
            <p:spPr>
              <a:xfrm>
                <a:off x="547012" y="3781298"/>
                <a:ext cx="2612554" cy="988091"/>
              </a:xfrm>
              <a:prstGeom prst="rect">
                <a:avLst/>
              </a:prstGeom>
              <a:blipFill>
                <a:blip r:embed="rId6"/>
                <a:stretch>
                  <a:fillRect/>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A0D080F-E874-9970-F665-A2662289D205}"/>
                  </a:ext>
                </a:extLst>
              </p:cNvPr>
              <p:cNvSpPr txBox="1"/>
              <p:nvPr/>
            </p:nvSpPr>
            <p:spPr>
              <a:xfrm>
                <a:off x="3265723" y="3781298"/>
                <a:ext cx="2612554" cy="1005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70DCE2"/>
                              </a:solidFill>
                              <a:latin typeface="Cambria Math" panose="02040503050406030204" pitchFamily="18" charset="0"/>
                            </a:rPr>
                          </m:ctrlPr>
                        </m:sSubSup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𝑥</m:t>
                          </m:r>
                        </m:sub>
                        <m:sup>
                          <m:r>
                            <a:rPr lang="en-US" b="0" i="1" smtClean="0">
                              <a:solidFill>
                                <a:srgbClr val="70DCE2"/>
                              </a:solidFill>
                              <a:latin typeface="Cambria Math" panose="02040503050406030204" pitchFamily="18" charset="0"/>
                            </a:rPr>
                            <m:t>′</m:t>
                          </m:r>
                        </m:sup>
                      </m:sSubSup>
                      <m:r>
                        <a:rPr lang="en-US" b="0" i="1" smtClean="0">
                          <a:solidFill>
                            <a:srgbClr val="70DCE2"/>
                          </a:solidFill>
                          <a:latin typeface="Cambria Math" panose="02040503050406030204" pitchFamily="18" charset="0"/>
                        </a:rPr>
                        <m:t>=</m:t>
                      </m:r>
                      <m:r>
                        <m:rPr>
                          <m:sty m:val="p"/>
                        </m:rPr>
                        <a:rPr lang="en-US">
                          <a:solidFill>
                            <a:srgbClr val="70DCE2"/>
                          </a:solidFill>
                          <a:latin typeface="Cambria Math" panose="02040503050406030204" pitchFamily="18" charset="0"/>
                        </a:rPr>
                        <m:t>cos</m:t>
                      </m:r>
                      <m:r>
                        <m:rPr>
                          <m:sty m:val="p"/>
                        </m:rPr>
                        <a:rPr lang="el-GR" i="1">
                          <a:solidFill>
                            <a:srgbClr val="70DCE2"/>
                          </a:solidFill>
                          <a:latin typeface="Cambria Math" panose="02040503050406030204" pitchFamily="18" charset="0"/>
                          <a:ea typeface="Cambria Math" panose="02040503050406030204" pitchFamily="18" charset="0"/>
                        </a:rPr>
                        <m:t>α</m:t>
                      </m:r>
                      <m:sSub>
                        <m:sSubPr>
                          <m:ctrlPr>
                            <a:rPr lang="el-GR" i="1">
                              <a:solidFill>
                                <a:srgbClr val="70DCE2"/>
                              </a:solidFill>
                              <a:latin typeface="Cambria Math" panose="02040503050406030204" pitchFamily="18" charset="0"/>
                              <a:ea typeface="Cambria Math" panose="02040503050406030204" pitchFamily="18" charset="0"/>
                            </a:rPr>
                          </m:ctrlPr>
                        </m:sSubPr>
                        <m:e>
                          <m:r>
                            <a:rPr lang="en-US" i="1">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𝑥</m:t>
                          </m:r>
                        </m:sub>
                      </m:sSub>
                      <m:r>
                        <a:rPr lang="en-US" b="0" i="1" smtClean="0">
                          <a:solidFill>
                            <a:srgbClr val="70DCE2"/>
                          </a:solidFill>
                          <a:latin typeface="Cambria Math" panose="02040503050406030204" pitchFamily="18" charset="0"/>
                          <a:ea typeface="Cambria Math" panose="02040503050406030204" pitchFamily="18" charset="0"/>
                        </a:rPr>
                        <m:t>+</m:t>
                      </m:r>
                      <m:r>
                        <a:rPr lang="en-US" i="1">
                          <a:solidFill>
                            <a:srgbClr val="70DCE2"/>
                          </a:solidFill>
                          <a:latin typeface="Cambria Math" panose="02040503050406030204" pitchFamily="18" charset="0"/>
                          <a:ea typeface="Cambria Math" panose="02040503050406030204" pitchFamily="18" charset="0"/>
                        </a:rPr>
                        <m:t>𝑠𝑖𝑛</m:t>
                      </m:r>
                      <m:r>
                        <a:rPr lang="en-US" i="1">
                          <a:solidFill>
                            <a:srgbClr val="70DCE2"/>
                          </a:solidFill>
                          <a:latin typeface="Cambria Math" panose="02040503050406030204" pitchFamily="18" charset="0"/>
                          <a:ea typeface="Cambria Math" panose="02040503050406030204" pitchFamily="18" charset="0"/>
                        </a:rPr>
                        <m:t>𝛼</m:t>
                      </m:r>
                      <m:sSub>
                        <m:sSubPr>
                          <m:ctrlPr>
                            <a:rPr lang="en-US" i="1">
                              <a:solidFill>
                                <a:srgbClr val="70DCE2"/>
                              </a:solidFill>
                              <a:latin typeface="Cambria Math" panose="02040503050406030204" pitchFamily="18" charset="0"/>
                              <a:ea typeface="Cambria Math" panose="02040503050406030204" pitchFamily="18" charset="0"/>
                            </a:rPr>
                          </m:ctrlPr>
                        </m:sSubPr>
                        <m:e>
                          <m:r>
                            <a:rPr lang="en-US" i="1">
                              <a:solidFill>
                                <a:srgbClr val="70DCE2"/>
                              </a:solidFill>
                              <a:latin typeface="Cambria Math" panose="02040503050406030204" pitchFamily="18" charset="0"/>
                              <a:ea typeface="Cambria Math" panose="02040503050406030204" pitchFamily="18" charset="0"/>
                            </a:rPr>
                            <m:t>𝑃</m:t>
                          </m:r>
                        </m:e>
                        <m:sub>
                          <m:r>
                            <a:rPr lang="en-US" i="1">
                              <a:solidFill>
                                <a:srgbClr val="70DCE2"/>
                              </a:solidFill>
                              <a:latin typeface="Cambria Math" panose="02040503050406030204" pitchFamily="18" charset="0"/>
                              <a:ea typeface="Cambria Math" panose="02040503050406030204" pitchFamily="18" charset="0"/>
                            </a:rPr>
                            <m:t>𝑧</m:t>
                          </m:r>
                        </m:sub>
                      </m:sSub>
                    </m:oMath>
                  </m:oMathPara>
                </a14:m>
                <a:endParaRPr lang="en-VN" dirty="0">
                  <a:solidFill>
                    <a:srgbClr val="70DCE2"/>
                  </a:solidFill>
                </a:endParaRPr>
              </a:p>
              <a:p>
                <a:pPr/>
                <a14:m>
                  <m:oMathPara xmlns:m="http://schemas.openxmlformats.org/officeDocument/2006/math">
                    <m:oMathParaPr>
                      <m:jc m:val="centerGroup"/>
                    </m:oMathParaPr>
                    <m:oMath xmlns:m="http://schemas.openxmlformats.org/officeDocument/2006/math">
                      <m:sSubSup>
                        <m:sSubSupPr>
                          <m:ctrlPr>
                            <a:rPr lang="en-US" b="0" i="1" smtClean="0">
                              <a:solidFill>
                                <a:srgbClr val="70DCE2"/>
                              </a:solidFill>
                              <a:latin typeface="Cambria Math" panose="02040503050406030204" pitchFamily="18" charset="0"/>
                            </a:rPr>
                          </m:ctrlPr>
                        </m:sSubSup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𝑦</m:t>
                          </m:r>
                        </m:sub>
                        <m:sup>
                          <m:r>
                            <a:rPr lang="en-US" b="0" i="1" smtClean="0">
                              <a:solidFill>
                                <a:srgbClr val="70DCE2"/>
                              </a:solidFill>
                              <a:latin typeface="Cambria Math" panose="02040503050406030204" pitchFamily="18" charset="0"/>
                            </a:rPr>
                            <m:t>′</m:t>
                          </m:r>
                        </m:sup>
                      </m:sSubSup>
                      <m:r>
                        <a:rPr lang="en-US" b="0" i="0" smtClean="0">
                          <a:solidFill>
                            <a:srgbClr val="70DCE2"/>
                          </a:solidFill>
                          <a:latin typeface="Cambria Math" panose="02040503050406030204" pitchFamily="18" charset="0"/>
                        </a:rPr>
                        <m:t>=</m:t>
                      </m:r>
                      <m:sSub>
                        <m:sSubPr>
                          <m:ctrlPr>
                            <a:rPr lang="en-US" b="0" i="1" smtClean="0">
                              <a:solidFill>
                                <a:srgbClr val="70DCE2"/>
                              </a:solidFill>
                              <a:latin typeface="Cambria Math" panose="02040503050406030204" pitchFamily="18" charset="0"/>
                              <a:ea typeface="Cambria Math" panose="02040503050406030204" pitchFamily="18" charset="0"/>
                            </a:rPr>
                          </m:ctrlPr>
                        </m:sSubPr>
                        <m:e>
                          <m:r>
                            <a:rPr lang="en-US" b="0" i="1" smtClean="0">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𝑦</m:t>
                          </m:r>
                        </m:sub>
                      </m:sSub>
                    </m:oMath>
                  </m:oMathPara>
                </a14:m>
                <a:endParaRPr lang="en-US" b="0" dirty="0">
                  <a:solidFill>
                    <a:srgbClr val="70DCE2"/>
                  </a:solidFill>
                  <a:ea typeface="Cambria Math" panose="02040503050406030204" pitchFamily="18" charset="0"/>
                </a:endParaRPr>
              </a:p>
              <a:p>
                <a14:m>
                  <m:oMathPara xmlns:m="http://schemas.openxmlformats.org/officeDocument/2006/math">
                    <m:oMathParaPr>
                      <m:jc m:val="centerGroup"/>
                    </m:oMathParaPr>
                    <m:oMath xmlns:m="http://schemas.openxmlformats.org/officeDocument/2006/math">
                      <m:sSubSup>
                        <m:sSubSupPr>
                          <m:ctrlPr>
                            <a:rPr lang="en-US" b="0" i="1" smtClean="0">
                              <a:solidFill>
                                <a:srgbClr val="70DCE2"/>
                              </a:solidFill>
                              <a:latin typeface="Cambria Math" panose="02040503050406030204" pitchFamily="18" charset="0"/>
                            </a:rPr>
                          </m:ctrlPr>
                        </m:sSubSup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𝑧</m:t>
                          </m:r>
                        </m:sub>
                        <m:sup>
                          <m:r>
                            <a:rPr lang="en-US" b="0" i="1" smtClean="0">
                              <a:solidFill>
                                <a:srgbClr val="70DCE2"/>
                              </a:solidFill>
                              <a:latin typeface="Cambria Math" panose="02040503050406030204" pitchFamily="18" charset="0"/>
                            </a:rPr>
                            <m:t>′</m:t>
                          </m:r>
                        </m:sup>
                      </m:sSubSup>
                      <m:r>
                        <a:rPr lang="en-US" b="0" i="0" smtClean="0">
                          <a:solidFill>
                            <a:srgbClr val="70DCE2"/>
                          </a:solidFill>
                          <a:latin typeface="Cambria Math" panose="02040503050406030204" pitchFamily="18" charset="0"/>
                        </a:rPr>
                        <m:t>=</m:t>
                      </m:r>
                      <m:r>
                        <a:rPr lang="en-US" b="0" i="1" smtClean="0">
                          <a:solidFill>
                            <a:srgbClr val="70DCE2"/>
                          </a:solidFill>
                          <a:latin typeface="Cambria Math" panose="02040503050406030204" pitchFamily="18" charset="0"/>
                        </a:rPr>
                        <m:t>−</m:t>
                      </m:r>
                      <m:r>
                        <a:rPr lang="en-US" b="0" i="1" smtClean="0">
                          <a:solidFill>
                            <a:srgbClr val="70DCE2"/>
                          </a:solidFill>
                          <a:latin typeface="Cambria Math" panose="02040503050406030204" pitchFamily="18" charset="0"/>
                        </a:rPr>
                        <m:t>𝑠𝑖𝑛</m:t>
                      </m:r>
                      <m:r>
                        <m:rPr>
                          <m:sty m:val="p"/>
                        </m:rPr>
                        <a:rPr lang="el-GR" b="0" i="1" smtClean="0">
                          <a:solidFill>
                            <a:srgbClr val="70DCE2"/>
                          </a:solidFill>
                          <a:latin typeface="Cambria Math" panose="02040503050406030204" pitchFamily="18" charset="0"/>
                          <a:ea typeface="Cambria Math" panose="02040503050406030204" pitchFamily="18" charset="0"/>
                        </a:rPr>
                        <m:t>α</m:t>
                      </m:r>
                      <m:sSub>
                        <m:sSubPr>
                          <m:ctrlPr>
                            <a:rPr lang="el-GR" b="0" i="1" smtClean="0">
                              <a:solidFill>
                                <a:srgbClr val="70DCE2"/>
                              </a:solidFill>
                              <a:latin typeface="Cambria Math" panose="02040503050406030204" pitchFamily="18" charset="0"/>
                              <a:ea typeface="Cambria Math" panose="02040503050406030204" pitchFamily="18" charset="0"/>
                            </a:rPr>
                          </m:ctrlPr>
                        </m:sSubPr>
                        <m:e>
                          <m:r>
                            <a:rPr lang="en-US" b="0" i="1" smtClean="0">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𝑥</m:t>
                          </m:r>
                        </m:sub>
                      </m:sSub>
                      <m:r>
                        <a:rPr lang="en-US" b="0" i="1" smtClean="0">
                          <a:solidFill>
                            <a:srgbClr val="70DCE2"/>
                          </a:solidFill>
                          <a:latin typeface="Cambria Math" panose="02040503050406030204" pitchFamily="18" charset="0"/>
                          <a:ea typeface="Cambria Math" panose="02040503050406030204" pitchFamily="18" charset="0"/>
                        </a:rPr>
                        <m:t>+</m:t>
                      </m:r>
                      <m:r>
                        <a:rPr lang="en-US" b="0" i="1" smtClean="0">
                          <a:solidFill>
                            <a:srgbClr val="70DCE2"/>
                          </a:solidFill>
                          <a:latin typeface="Cambria Math" panose="02040503050406030204" pitchFamily="18" charset="0"/>
                          <a:ea typeface="Cambria Math" panose="02040503050406030204" pitchFamily="18" charset="0"/>
                        </a:rPr>
                        <m:t>𝑐𝑜𝑠</m:t>
                      </m:r>
                      <m:r>
                        <a:rPr lang="en-US" b="0" i="1" smtClean="0">
                          <a:solidFill>
                            <a:srgbClr val="70DCE2"/>
                          </a:solidFill>
                          <a:latin typeface="Cambria Math" panose="02040503050406030204" pitchFamily="18" charset="0"/>
                          <a:ea typeface="Cambria Math" panose="02040503050406030204" pitchFamily="18" charset="0"/>
                        </a:rPr>
                        <m:t>𝛼</m:t>
                      </m:r>
                      <m:sSub>
                        <m:sSubPr>
                          <m:ctrlPr>
                            <a:rPr lang="en-US" b="0" i="1" smtClean="0">
                              <a:solidFill>
                                <a:srgbClr val="70DCE2"/>
                              </a:solidFill>
                              <a:latin typeface="Cambria Math" panose="02040503050406030204" pitchFamily="18" charset="0"/>
                              <a:ea typeface="Cambria Math" panose="02040503050406030204" pitchFamily="18" charset="0"/>
                            </a:rPr>
                          </m:ctrlPr>
                        </m:sSubPr>
                        <m:e>
                          <m:r>
                            <a:rPr lang="en-US" b="0" i="1" smtClean="0">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𝑧</m:t>
                          </m:r>
                        </m:sub>
                      </m:sSub>
                    </m:oMath>
                  </m:oMathPara>
                </a14:m>
                <a:endParaRPr lang="en-VN" dirty="0">
                  <a:solidFill>
                    <a:srgbClr val="70DCE2"/>
                  </a:solidFill>
                </a:endParaRPr>
              </a:p>
              <a:p>
                <a:pPr/>
                <a:endParaRPr lang="en-VN" dirty="0"/>
              </a:p>
            </p:txBody>
          </p:sp>
        </mc:Choice>
        <mc:Fallback>
          <p:sp>
            <p:nvSpPr>
              <p:cNvPr id="19" name="TextBox 18">
                <a:extLst>
                  <a:ext uri="{FF2B5EF4-FFF2-40B4-BE49-F238E27FC236}">
                    <a16:creationId xmlns:a16="http://schemas.microsoft.com/office/drawing/2014/main" id="{EA0D080F-E874-9970-F665-A2662289D205}"/>
                  </a:ext>
                </a:extLst>
              </p:cNvPr>
              <p:cNvSpPr txBox="1">
                <a:spLocks noRot="1" noChangeAspect="1" noMove="1" noResize="1" noEditPoints="1" noAdjustHandles="1" noChangeArrowheads="1" noChangeShapeType="1" noTextEdit="1"/>
              </p:cNvSpPr>
              <p:nvPr/>
            </p:nvSpPr>
            <p:spPr>
              <a:xfrm>
                <a:off x="3265723" y="3781298"/>
                <a:ext cx="2612554" cy="1005083"/>
              </a:xfrm>
              <a:prstGeom prst="rect">
                <a:avLst/>
              </a:prstGeom>
              <a:blipFill>
                <a:blip r:embed="rId7"/>
                <a:stretch>
                  <a:fillRect/>
                </a:stretch>
              </a:blipFill>
            </p:spPr>
            <p:txBody>
              <a:bodyPr/>
              <a:lstStyle/>
              <a:p>
                <a:r>
                  <a:rPr lang="en-VN">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DB58909-DABB-8160-4921-6FCA9203134E}"/>
                  </a:ext>
                </a:extLst>
              </p:cNvPr>
              <p:cNvSpPr txBox="1"/>
              <p:nvPr/>
            </p:nvSpPr>
            <p:spPr>
              <a:xfrm>
                <a:off x="6049744" y="3781298"/>
                <a:ext cx="2612554" cy="1005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70DCE2"/>
                              </a:solidFill>
                              <a:latin typeface="Cambria Math" panose="02040503050406030204" pitchFamily="18" charset="0"/>
                            </a:rPr>
                          </m:ctrlPr>
                        </m:sSubSup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𝑥</m:t>
                          </m:r>
                        </m:sub>
                        <m:sup>
                          <m:r>
                            <a:rPr lang="en-US" b="0" i="1" smtClean="0">
                              <a:solidFill>
                                <a:srgbClr val="70DCE2"/>
                              </a:solidFill>
                              <a:latin typeface="Cambria Math" panose="02040503050406030204" pitchFamily="18" charset="0"/>
                            </a:rPr>
                            <m:t>′</m:t>
                          </m:r>
                        </m:sup>
                      </m:sSubSup>
                      <m:r>
                        <a:rPr lang="en-US" b="0" i="1" smtClean="0">
                          <a:solidFill>
                            <a:srgbClr val="70DCE2"/>
                          </a:solidFill>
                          <a:latin typeface="Cambria Math" panose="02040503050406030204" pitchFamily="18" charset="0"/>
                        </a:rPr>
                        <m:t>=</m:t>
                      </m:r>
                      <m:r>
                        <m:rPr>
                          <m:sty m:val="p"/>
                        </m:rPr>
                        <a:rPr lang="en-US">
                          <a:solidFill>
                            <a:srgbClr val="70DCE2"/>
                          </a:solidFill>
                          <a:latin typeface="Cambria Math" panose="02040503050406030204" pitchFamily="18" charset="0"/>
                        </a:rPr>
                        <m:t>cos</m:t>
                      </m:r>
                      <m:r>
                        <m:rPr>
                          <m:sty m:val="p"/>
                        </m:rPr>
                        <a:rPr lang="el-GR" i="1">
                          <a:solidFill>
                            <a:srgbClr val="70DCE2"/>
                          </a:solidFill>
                          <a:latin typeface="Cambria Math" panose="02040503050406030204" pitchFamily="18" charset="0"/>
                          <a:ea typeface="Cambria Math" panose="02040503050406030204" pitchFamily="18" charset="0"/>
                        </a:rPr>
                        <m:t>α</m:t>
                      </m:r>
                      <m:sSub>
                        <m:sSubPr>
                          <m:ctrlPr>
                            <a:rPr lang="el-GR" i="1">
                              <a:solidFill>
                                <a:srgbClr val="70DCE2"/>
                              </a:solidFill>
                              <a:latin typeface="Cambria Math" panose="02040503050406030204" pitchFamily="18" charset="0"/>
                              <a:ea typeface="Cambria Math" panose="02040503050406030204" pitchFamily="18" charset="0"/>
                            </a:rPr>
                          </m:ctrlPr>
                        </m:sSubPr>
                        <m:e>
                          <m:r>
                            <a:rPr lang="en-US" i="1">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𝑥</m:t>
                          </m:r>
                        </m:sub>
                      </m:sSub>
                      <m:r>
                        <a:rPr lang="en-US" b="0" i="1" smtClean="0">
                          <a:solidFill>
                            <a:srgbClr val="70DCE2"/>
                          </a:solidFill>
                          <a:latin typeface="Cambria Math" panose="02040503050406030204" pitchFamily="18" charset="0"/>
                          <a:ea typeface="Cambria Math" panose="02040503050406030204" pitchFamily="18" charset="0"/>
                        </a:rPr>
                        <m:t>−</m:t>
                      </m:r>
                      <m:r>
                        <a:rPr lang="en-US" i="1">
                          <a:solidFill>
                            <a:srgbClr val="70DCE2"/>
                          </a:solidFill>
                          <a:latin typeface="Cambria Math" panose="02040503050406030204" pitchFamily="18" charset="0"/>
                          <a:ea typeface="Cambria Math" panose="02040503050406030204" pitchFamily="18" charset="0"/>
                        </a:rPr>
                        <m:t>𝑠𝑖𝑛</m:t>
                      </m:r>
                      <m:r>
                        <a:rPr lang="en-US" i="1">
                          <a:solidFill>
                            <a:srgbClr val="70DCE2"/>
                          </a:solidFill>
                          <a:latin typeface="Cambria Math" panose="02040503050406030204" pitchFamily="18" charset="0"/>
                          <a:ea typeface="Cambria Math" panose="02040503050406030204" pitchFamily="18" charset="0"/>
                        </a:rPr>
                        <m:t>𝛼</m:t>
                      </m:r>
                      <m:sSub>
                        <m:sSubPr>
                          <m:ctrlPr>
                            <a:rPr lang="en-US" i="1">
                              <a:solidFill>
                                <a:srgbClr val="70DCE2"/>
                              </a:solidFill>
                              <a:latin typeface="Cambria Math" panose="02040503050406030204" pitchFamily="18" charset="0"/>
                              <a:ea typeface="Cambria Math" panose="02040503050406030204" pitchFamily="18" charset="0"/>
                            </a:rPr>
                          </m:ctrlPr>
                        </m:sSubPr>
                        <m:e>
                          <m:r>
                            <a:rPr lang="en-US" i="1">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𝑦</m:t>
                          </m:r>
                        </m:sub>
                      </m:sSub>
                    </m:oMath>
                  </m:oMathPara>
                </a14:m>
                <a:endParaRPr lang="en-VN" dirty="0">
                  <a:solidFill>
                    <a:srgbClr val="70DCE2"/>
                  </a:solidFill>
                </a:endParaRPr>
              </a:p>
              <a:p>
                <a:pPr/>
                <a14:m>
                  <m:oMathPara xmlns:m="http://schemas.openxmlformats.org/officeDocument/2006/math">
                    <m:oMathParaPr>
                      <m:jc m:val="centerGroup"/>
                    </m:oMathParaPr>
                    <m:oMath xmlns:m="http://schemas.openxmlformats.org/officeDocument/2006/math">
                      <m:sSubSup>
                        <m:sSubSupPr>
                          <m:ctrlPr>
                            <a:rPr lang="en-US" b="0" i="1" smtClean="0">
                              <a:solidFill>
                                <a:srgbClr val="70DCE2"/>
                              </a:solidFill>
                              <a:latin typeface="Cambria Math" panose="02040503050406030204" pitchFamily="18" charset="0"/>
                            </a:rPr>
                          </m:ctrlPr>
                        </m:sSubSup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𝑦</m:t>
                          </m:r>
                        </m:sub>
                        <m:sup>
                          <m:r>
                            <a:rPr lang="en-US" b="0" i="1" smtClean="0">
                              <a:solidFill>
                                <a:srgbClr val="70DCE2"/>
                              </a:solidFill>
                              <a:latin typeface="Cambria Math" panose="02040503050406030204" pitchFamily="18" charset="0"/>
                            </a:rPr>
                            <m:t>′</m:t>
                          </m:r>
                        </m:sup>
                      </m:sSubSup>
                      <m:r>
                        <a:rPr lang="en-US" b="0" i="0" smtClean="0">
                          <a:solidFill>
                            <a:srgbClr val="70DCE2"/>
                          </a:solidFill>
                          <a:latin typeface="Cambria Math" panose="02040503050406030204" pitchFamily="18" charset="0"/>
                        </a:rPr>
                        <m:t>=</m:t>
                      </m:r>
                      <m:r>
                        <a:rPr lang="en-US" i="1">
                          <a:solidFill>
                            <a:srgbClr val="70DCE2"/>
                          </a:solidFill>
                          <a:latin typeface="Cambria Math" panose="02040503050406030204" pitchFamily="18" charset="0"/>
                        </a:rPr>
                        <m:t>𝑠𝑖𝑛</m:t>
                      </m:r>
                      <m:r>
                        <m:rPr>
                          <m:sty m:val="p"/>
                        </m:rPr>
                        <a:rPr lang="el-GR" i="1">
                          <a:solidFill>
                            <a:srgbClr val="70DCE2"/>
                          </a:solidFill>
                          <a:latin typeface="Cambria Math" panose="02040503050406030204" pitchFamily="18" charset="0"/>
                          <a:ea typeface="Cambria Math" panose="02040503050406030204" pitchFamily="18" charset="0"/>
                        </a:rPr>
                        <m:t>α</m:t>
                      </m:r>
                      <m:sSub>
                        <m:sSubPr>
                          <m:ctrlPr>
                            <a:rPr lang="el-GR" i="1">
                              <a:solidFill>
                                <a:srgbClr val="70DCE2"/>
                              </a:solidFill>
                              <a:latin typeface="Cambria Math" panose="02040503050406030204" pitchFamily="18" charset="0"/>
                              <a:ea typeface="Cambria Math" panose="02040503050406030204" pitchFamily="18" charset="0"/>
                            </a:rPr>
                          </m:ctrlPr>
                        </m:sSubPr>
                        <m:e>
                          <m:r>
                            <a:rPr lang="en-US" i="1">
                              <a:solidFill>
                                <a:srgbClr val="70DCE2"/>
                              </a:solidFill>
                              <a:latin typeface="Cambria Math" panose="02040503050406030204" pitchFamily="18" charset="0"/>
                              <a:ea typeface="Cambria Math" panose="02040503050406030204" pitchFamily="18" charset="0"/>
                            </a:rPr>
                            <m:t>𝑃</m:t>
                          </m:r>
                        </m:e>
                        <m:sub>
                          <m:r>
                            <a:rPr lang="en-US" i="1">
                              <a:solidFill>
                                <a:srgbClr val="70DCE2"/>
                              </a:solidFill>
                              <a:latin typeface="Cambria Math" panose="02040503050406030204" pitchFamily="18" charset="0"/>
                              <a:ea typeface="Cambria Math" panose="02040503050406030204" pitchFamily="18" charset="0"/>
                            </a:rPr>
                            <m:t>𝑥</m:t>
                          </m:r>
                        </m:sub>
                      </m:sSub>
                      <m:r>
                        <a:rPr lang="en-US" i="1">
                          <a:solidFill>
                            <a:srgbClr val="70DCE2"/>
                          </a:solidFill>
                          <a:latin typeface="Cambria Math" panose="02040503050406030204" pitchFamily="18" charset="0"/>
                          <a:ea typeface="Cambria Math" panose="02040503050406030204" pitchFamily="18" charset="0"/>
                        </a:rPr>
                        <m:t>+</m:t>
                      </m:r>
                      <m:r>
                        <a:rPr lang="en-US" i="1">
                          <a:solidFill>
                            <a:srgbClr val="70DCE2"/>
                          </a:solidFill>
                          <a:latin typeface="Cambria Math" panose="02040503050406030204" pitchFamily="18" charset="0"/>
                          <a:ea typeface="Cambria Math" panose="02040503050406030204" pitchFamily="18" charset="0"/>
                        </a:rPr>
                        <m:t>𝑐𝑜𝑠</m:t>
                      </m:r>
                      <m:r>
                        <a:rPr lang="en-US" i="1">
                          <a:solidFill>
                            <a:srgbClr val="70DCE2"/>
                          </a:solidFill>
                          <a:latin typeface="Cambria Math" panose="02040503050406030204" pitchFamily="18" charset="0"/>
                          <a:ea typeface="Cambria Math" panose="02040503050406030204" pitchFamily="18" charset="0"/>
                        </a:rPr>
                        <m:t>𝛼</m:t>
                      </m:r>
                      <m:sSub>
                        <m:sSubPr>
                          <m:ctrlPr>
                            <a:rPr lang="en-US" i="1">
                              <a:solidFill>
                                <a:srgbClr val="70DCE2"/>
                              </a:solidFill>
                              <a:latin typeface="Cambria Math" panose="02040503050406030204" pitchFamily="18" charset="0"/>
                              <a:ea typeface="Cambria Math" panose="02040503050406030204" pitchFamily="18" charset="0"/>
                            </a:rPr>
                          </m:ctrlPr>
                        </m:sSubPr>
                        <m:e>
                          <m:r>
                            <a:rPr lang="en-US" i="1">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𝑦</m:t>
                          </m:r>
                        </m:sub>
                      </m:sSub>
                    </m:oMath>
                  </m:oMathPara>
                </a14:m>
                <a:endParaRPr lang="en-US" b="0" dirty="0">
                  <a:solidFill>
                    <a:srgbClr val="70DCE2"/>
                  </a:solidFill>
                  <a:ea typeface="Cambria Math" panose="02040503050406030204" pitchFamily="18" charset="0"/>
                </a:endParaRPr>
              </a:p>
              <a:p>
                <a14:m>
                  <m:oMathPara xmlns:m="http://schemas.openxmlformats.org/officeDocument/2006/math">
                    <m:oMathParaPr>
                      <m:jc m:val="centerGroup"/>
                    </m:oMathParaPr>
                    <m:oMath xmlns:m="http://schemas.openxmlformats.org/officeDocument/2006/math">
                      <m:sSubSup>
                        <m:sSubSupPr>
                          <m:ctrlPr>
                            <a:rPr lang="en-US" b="0" i="1" smtClean="0">
                              <a:solidFill>
                                <a:srgbClr val="70DCE2"/>
                              </a:solidFill>
                              <a:latin typeface="Cambria Math" panose="02040503050406030204" pitchFamily="18" charset="0"/>
                            </a:rPr>
                          </m:ctrlPr>
                        </m:sSubSupPr>
                        <m:e>
                          <m:r>
                            <a:rPr lang="en-US" b="0" i="1" smtClean="0">
                              <a:solidFill>
                                <a:srgbClr val="70DCE2"/>
                              </a:solidFill>
                              <a:latin typeface="Cambria Math" panose="02040503050406030204" pitchFamily="18" charset="0"/>
                            </a:rPr>
                            <m:t>𝑃</m:t>
                          </m:r>
                        </m:e>
                        <m:sub>
                          <m:r>
                            <a:rPr lang="en-US" b="0" i="1" smtClean="0">
                              <a:solidFill>
                                <a:srgbClr val="70DCE2"/>
                              </a:solidFill>
                              <a:latin typeface="Cambria Math" panose="02040503050406030204" pitchFamily="18" charset="0"/>
                            </a:rPr>
                            <m:t>𝑧</m:t>
                          </m:r>
                        </m:sub>
                        <m:sup>
                          <m:r>
                            <a:rPr lang="en-US" b="0" i="1" smtClean="0">
                              <a:solidFill>
                                <a:srgbClr val="70DCE2"/>
                              </a:solidFill>
                              <a:latin typeface="Cambria Math" panose="02040503050406030204" pitchFamily="18" charset="0"/>
                            </a:rPr>
                            <m:t>′</m:t>
                          </m:r>
                        </m:sup>
                      </m:sSubSup>
                      <m:r>
                        <a:rPr lang="en-US" b="0" i="0" smtClean="0">
                          <a:solidFill>
                            <a:srgbClr val="70DCE2"/>
                          </a:solidFill>
                          <a:latin typeface="Cambria Math" panose="02040503050406030204" pitchFamily="18" charset="0"/>
                        </a:rPr>
                        <m:t>=</m:t>
                      </m:r>
                      <m:sSub>
                        <m:sSubPr>
                          <m:ctrlPr>
                            <a:rPr lang="en-US" b="0" i="1" smtClean="0">
                              <a:solidFill>
                                <a:srgbClr val="70DCE2"/>
                              </a:solidFill>
                              <a:latin typeface="Cambria Math" panose="02040503050406030204" pitchFamily="18" charset="0"/>
                              <a:ea typeface="Cambria Math" panose="02040503050406030204" pitchFamily="18" charset="0"/>
                            </a:rPr>
                          </m:ctrlPr>
                        </m:sSubPr>
                        <m:e>
                          <m:r>
                            <a:rPr lang="en-US" b="0" i="1" smtClean="0">
                              <a:solidFill>
                                <a:srgbClr val="70DCE2"/>
                              </a:solidFill>
                              <a:latin typeface="Cambria Math" panose="02040503050406030204" pitchFamily="18" charset="0"/>
                              <a:ea typeface="Cambria Math" panose="02040503050406030204" pitchFamily="18" charset="0"/>
                            </a:rPr>
                            <m:t>𝑃</m:t>
                          </m:r>
                        </m:e>
                        <m:sub>
                          <m:r>
                            <a:rPr lang="en-US" b="0" i="1" smtClean="0">
                              <a:solidFill>
                                <a:srgbClr val="70DCE2"/>
                              </a:solidFill>
                              <a:latin typeface="Cambria Math" panose="02040503050406030204" pitchFamily="18" charset="0"/>
                              <a:ea typeface="Cambria Math" panose="02040503050406030204" pitchFamily="18" charset="0"/>
                            </a:rPr>
                            <m:t>𝑧</m:t>
                          </m:r>
                        </m:sub>
                      </m:sSub>
                    </m:oMath>
                  </m:oMathPara>
                </a14:m>
                <a:endParaRPr lang="en-VN" dirty="0">
                  <a:solidFill>
                    <a:srgbClr val="70DCE2"/>
                  </a:solidFill>
                </a:endParaRPr>
              </a:p>
              <a:p>
                <a:pPr/>
                <a:endParaRPr lang="en-VN" dirty="0"/>
              </a:p>
            </p:txBody>
          </p:sp>
        </mc:Choice>
        <mc:Fallback>
          <p:sp>
            <p:nvSpPr>
              <p:cNvPr id="20" name="TextBox 19">
                <a:extLst>
                  <a:ext uri="{FF2B5EF4-FFF2-40B4-BE49-F238E27FC236}">
                    <a16:creationId xmlns:a16="http://schemas.microsoft.com/office/drawing/2014/main" id="{4DB58909-DABB-8160-4921-6FCA9203134E}"/>
                  </a:ext>
                </a:extLst>
              </p:cNvPr>
              <p:cNvSpPr txBox="1">
                <a:spLocks noRot="1" noChangeAspect="1" noMove="1" noResize="1" noEditPoints="1" noAdjustHandles="1" noChangeArrowheads="1" noChangeShapeType="1" noTextEdit="1"/>
              </p:cNvSpPr>
              <p:nvPr/>
            </p:nvSpPr>
            <p:spPr>
              <a:xfrm>
                <a:off x="6049744" y="3781298"/>
                <a:ext cx="2612554" cy="1005083"/>
              </a:xfrm>
              <a:prstGeom prst="rect">
                <a:avLst/>
              </a:prstGeom>
              <a:blipFill>
                <a:blip r:embed="rId8"/>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236088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heckerboard(across)">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checkerboard(across)">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heckerboard(across)">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 </a:t>
            </a:r>
            <a:r>
              <a:rPr lang="en" dirty="0" err="1"/>
              <a:t>Các</a:t>
            </a:r>
            <a:r>
              <a:rPr lang="en" dirty="0"/>
              <a:t> </a:t>
            </a:r>
            <a:r>
              <a:rPr lang="en" dirty="0" err="1"/>
              <a:t>phép</a:t>
            </a:r>
            <a:r>
              <a:rPr lang="en" dirty="0"/>
              <a:t> </a:t>
            </a:r>
            <a:r>
              <a:rPr lang="en" dirty="0" err="1"/>
              <a:t>biến</a:t>
            </a:r>
            <a:r>
              <a:rPr lang="en" dirty="0"/>
              <a:t> </a:t>
            </a:r>
            <a:r>
              <a:rPr lang="en" dirty="0" err="1"/>
              <a:t>đổi</a:t>
            </a:r>
            <a:endParaRPr dirty="0"/>
          </a:p>
        </p:txBody>
      </p:sp>
      <p:sp>
        <p:nvSpPr>
          <p:cNvPr id="6" name="Google Shape;783;p34">
            <a:extLst>
              <a:ext uri="{FF2B5EF4-FFF2-40B4-BE49-F238E27FC236}">
                <a16:creationId xmlns:a16="http://schemas.microsoft.com/office/drawing/2014/main" id="{62040E53-2A39-E679-E025-66DB86B39633}"/>
              </a:ext>
            </a:extLst>
          </p:cNvPr>
          <p:cNvSpPr txBox="1">
            <a:spLocks noGrp="1"/>
          </p:cNvSpPr>
          <p:nvPr>
            <p:ph type="subTitle" idx="3"/>
          </p:nvPr>
        </p:nvSpPr>
        <p:spPr>
          <a:xfrm>
            <a:off x="1159328" y="1112700"/>
            <a:ext cx="3412672"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pPr>
            <a:r>
              <a:rPr lang="en-US" dirty="0" err="1">
                <a:solidFill>
                  <a:schemeClr val="accent4">
                    <a:lumMod val="75000"/>
                  </a:schemeClr>
                </a:solidFill>
              </a:rPr>
              <a:t>Phép</a:t>
            </a:r>
            <a:r>
              <a:rPr lang="en-US" dirty="0">
                <a:solidFill>
                  <a:schemeClr val="accent4">
                    <a:lumMod val="75000"/>
                  </a:schemeClr>
                </a:solidFill>
              </a:rPr>
              <a:t> </a:t>
            </a:r>
            <a:r>
              <a:rPr lang="en-US" dirty="0" err="1">
                <a:solidFill>
                  <a:schemeClr val="accent4">
                    <a:lumMod val="75000"/>
                  </a:schemeClr>
                </a:solidFill>
              </a:rPr>
              <a:t>xoay</a:t>
            </a:r>
            <a:r>
              <a:rPr lang="en-US" dirty="0">
                <a:solidFill>
                  <a:schemeClr val="accent4">
                    <a:lumMod val="75000"/>
                  </a:schemeClr>
                </a:solidFill>
              </a:rPr>
              <a:t> </a:t>
            </a:r>
            <a:r>
              <a:rPr lang="en-US" dirty="0" err="1">
                <a:solidFill>
                  <a:schemeClr val="accent4">
                    <a:lumMod val="75000"/>
                  </a:schemeClr>
                </a:solidFill>
              </a:rPr>
              <a:t>quanh</a:t>
            </a:r>
            <a:r>
              <a:rPr lang="en-US" dirty="0">
                <a:solidFill>
                  <a:schemeClr val="accent4">
                    <a:lumMod val="75000"/>
                  </a:schemeClr>
                </a:solidFill>
              </a:rPr>
              <a:t> </a:t>
            </a:r>
            <a:r>
              <a:rPr lang="en-US" dirty="0" err="1">
                <a:solidFill>
                  <a:schemeClr val="accent4">
                    <a:lumMod val="75000"/>
                  </a:schemeClr>
                </a:solidFill>
              </a:rPr>
              <a:t>trục</a:t>
            </a:r>
            <a:r>
              <a:rPr lang="en-US" dirty="0">
                <a:solidFill>
                  <a:schemeClr val="accent4">
                    <a:lumMod val="75000"/>
                  </a:schemeClr>
                </a:solidFill>
              </a:rPr>
              <a:t> </a:t>
            </a:r>
            <a:r>
              <a:rPr lang="en-US" dirty="0" err="1">
                <a:solidFill>
                  <a:schemeClr val="accent4">
                    <a:lumMod val="75000"/>
                  </a:schemeClr>
                </a:solidFill>
              </a:rPr>
              <a:t>bất</a:t>
            </a:r>
            <a:r>
              <a:rPr lang="en-US" dirty="0">
                <a:solidFill>
                  <a:schemeClr val="accent4">
                    <a:lumMod val="75000"/>
                  </a:schemeClr>
                </a:solidFill>
              </a:rPr>
              <a:t> </a:t>
            </a:r>
            <a:r>
              <a:rPr lang="en-US" dirty="0" err="1">
                <a:solidFill>
                  <a:schemeClr val="accent4">
                    <a:lumMod val="75000"/>
                  </a:schemeClr>
                </a:solidFill>
              </a:rPr>
              <a:t>kỳ</a:t>
            </a:r>
            <a:endParaRPr lang="en-US" dirty="0">
              <a:solidFill>
                <a:schemeClr val="accent4">
                  <a:lumMod val="75000"/>
                </a:schemeClr>
              </a:solidFill>
            </a:endParaRPr>
          </a:p>
        </p:txBody>
      </p:sp>
      <p:sp>
        <p:nvSpPr>
          <p:cNvPr id="4" name="Google Shape;1387;g22935d65fd0_0_127">
            <a:extLst>
              <a:ext uri="{FF2B5EF4-FFF2-40B4-BE49-F238E27FC236}">
                <a16:creationId xmlns:a16="http://schemas.microsoft.com/office/drawing/2014/main" id="{A70491B0-7B4A-EDBB-6758-02BA79F5816D}"/>
              </a:ext>
            </a:extLst>
          </p:cNvPr>
          <p:cNvSpPr txBox="1">
            <a:spLocks/>
          </p:cNvSpPr>
          <p:nvPr/>
        </p:nvSpPr>
        <p:spPr>
          <a:xfrm>
            <a:off x="65315" y="2233779"/>
            <a:ext cx="3631200" cy="258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330200">
              <a:lnSpc>
                <a:spcPct val="150000"/>
              </a:lnSpc>
              <a:buSzPts val="1600"/>
              <a:buFont typeface="Montserrat"/>
              <a:buChar char="●"/>
            </a:pPr>
            <a:r>
              <a:rPr lang="vi-VN" sz="1600" dirty="0">
                <a:latin typeface="Oswald" pitchFamily="2" charset="77"/>
                <a:ea typeface="Montserrat"/>
                <a:cs typeface="Montserrat"/>
                <a:sym typeface="Montserrat"/>
              </a:rPr>
              <a:t>Giả sử, </a:t>
            </a:r>
            <a:r>
              <a:rPr lang="vi-VN" sz="1600" b="1" dirty="0">
                <a:solidFill>
                  <a:srgbClr val="70DCE2"/>
                </a:solidFill>
                <a:latin typeface="Oswald" pitchFamily="2" charset="77"/>
                <a:ea typeface="Montserrat"/>
                <a:cs typeface="Montserrat"/>
                <a:sym typeface="Montserrat"/>
              </a:rPr>
              <a:t>trục quay</a:t>
            </a:r>
            <a:r>
              <a:rPr lang="vi-VN" sz="1600" dirty="0">
                <a:solidFill>
                  <a:srgbClr val="70DCE2"/>
                </a:solidFill>
                <a:latin typeface="Oswald" pitchFamily="2" charset="77"/>
                <a:ea typeface="Montserrat"/>
                <a:cs typeface="Montserrat"/>
                <a:sym typeface="Montserrat"/>
              </a:rPr>
              <a:t> </a:t>
            </a:r>
            <a:r>
              <a:rPr lang="vi-VN" sz="1600" dirty="0">
                <a:latin typeface="Oswald" pitchFamily="2" charset="77"/>
                <a:ea typeface="Montserrat"/>
                <a:cs typeface="Montserrat"/>
                <a:sym typeface="Montserrat"/>
              </a:rPr>
              <a:t>là đường thẳng </a:t>
            </a:r>
            <a:r>
              <a:rPr lang="vi-VN" sz="1600" b="1" dirty="0">
                <a:solidFill>
                  <a:srgbClr val="70DCE2"/>
                </a:solidFill>
                <a:latin typeface="Oswald" pitchFamily="2" charset="77"/>
                <a:ea typeface="Montserrat"/>
                <a:cs typeface="Montserrat"/>
                <a:sym typeface="Montserrat"/>
              </a:rPr>
              <a:t>d</a:t>
            </a:r>
            <a:r>
              <a:rPr lang="vi-VN" sz="1600" dirty="0">
                <a:latin typeface="Oswald" pitchFamily="2" charset="77"/>
                <a:ea typeface="Montserrat"/>
                <a:cs typeface="Montserrat"/>
                <a:sym typeface="Montserrat"/>
              </a:rPr>
              <a:t> đi qua </a:t>
            </a:r>
            <a:r>
              <a:rPr lang="vi-VN" sz="1600" b="1" dirty="0">
                <a:solidFill>
                  <a:srgbClr val="70DCE2"/>
                </a:solidFill>
                <a:latin typeface="Oswald" pitchFamily="2" charset="77"/>
                <a:ea typeface="Montserrat"/>
                <a:cs typeface="Montserrat"/>
                <a:sym typeface="Montserrat"/>
              </a:rPr>
              <a:t>hai điểm P1 và P2</a:t>
            </a:r>
            <a:r>
              <a:rPr lang="vi-VN" sz="1600" dirty="0">
                <a:solidFill>
                  <a:schemeClr val="tx1"/>
                </a:solidFill>
                <a:latin typeface="Oswald" pitchFamily="2" charset="77"/>
                <a:ea typeface="Montserrat"/>
                <a:cs typeface="Montserrat"/>
                <a:sym typeface="Montserrat"/>
              </a:rPr>
              <a:t>. </a:t>
            </a:r>
          </a:p>
          <a:p>
            <a:pPr marL="457200" indent="-330200">
              <a:lnSpc>
                <a:spcPct val="150000"/>
              </a:lnSpc>
              <a:buSzPts val="1600"/>
              <a:buFont typeface="Montserrat"/>
              <a:buChar char="●"/>
            </a:pPr>
            <a:r>
              <a:rPr lang="vi-VN" sz="1600" dirty="0">
                <a:latin typeface="Oswald" pitchFamily="2" charset="77"/>
                <a:ea typeface="Montserrat"/>
                <a:cs typeface="Montserrat"/>
                <a:sym typeface="Montserrat"/>
              </a:rPr>
              <a:t>Thực hiện phép </a:t>
            </a:r>
            <a:r>
              <a:rPr lang="vi-VN" sz="1600" b="1" dirty="0">
                <a:solidFill>
                  <a:srgbClr val="70DCE2"/>
                </a:solidFill>
                <a:latin typeface="Oswald" pitchFamily="2" charset="77"/>
                <a:ea typeface="Montserrat"/>
                <a:cs typeface="Montserrat"/>
                <a:sym typeface="Montserrat"/>
              </a:rPr>
              <a:t>quay quanh</a:t>
            </a:r>
            <a:r>
              <a:rPr lang="vi-VN" sz="1600" dirty="0">
                <a:solidFill>
                  <a:srgbClr val="70DCE2"/>
                </a:solidFill>
                <a:latin typeface="Oswald" pitchFamily="2" charset="77"/>
                <a:ea typeface="Montserrat"/>
                <a:cs typeface="Montserrat"/>
                <a:sym typeface="Montserrat"/>
              </a:rPr>
              <a:t> </a:t>
            </a:r>
            <a:r>
              <a:rPr lang="vi-VN" sz="1600" b="1" dirty="0">
                <a:solidFill>
                  <a:srgbClr val="70DCE2"/>
                </a:solidFill>
                <a:latin typeface="Oswald" pitchFamily="2" charset="77"/>
                <a:ea typeface="Montserrat"/>
                <a:cs typeface="Montserrat"/>
                <a:sym typeface="Montserrat"/>
              </a:rPr>
              <a:t>d</a:t>
            </a:r>
            <a:r>
              <a:rPr lang="vi-VN" sz="1600" dirty="0">
                <a:solidFill>
                  <a:srgbClr val="70DCE2"/>
                </a:solidFill>
                <a:latin typeface="Oswald" pitchFamily="2" charset="77"/>
                <a:ea typeface="Montserrat"/>
                <a:cs typeface="Montserrat"/>
                <a:sym typeface="Montserrat"/>
              </a:rPr>
              <a:t> </a:t>
            </a:r>
            <a:r>
              <a:rPr lang="vi-VN" sz="1600" dirty="0">
                <a:latin typeface="Oswald" pitchFamily="2" charset="77"/>
                <a:ea typeface="Montserrat"/>
                <a:cs typeface="Montserrat"/>
                <a:sym typeface="Montserrat"/>
              </a:rPr>
              <a:t>một </a:t>
            </a:r>
            <a:r>
              <a:rPr lang="vi-VN" sz="1600" b="1" dirty="0">
                <a:solidFill>
                  <a:srgbClr val="70DCE2"/>
                </a:solidFill>
                <a:latin typeface="Oswald" pitchFamily="2" charset="77"/>
                <a:ea typeface="Montserrat"/>
                <a:cs typeface="Montserrat"/>
                <a:sym typeface="Montserrat"/>
              </a:rPr>
              <a:t>góc </a:t>
            </a:r>
            <a:r>
              <a:rPr lang="el-GR" sz="1600" b="1" dirty="0">
                <a:solidFill>
                  <a:srgbClr val="70DCE2"/>
                </a:solidFill>
                <a:latin typeface="Montserrat"/>
                <a:ea typeface="Montserrat"/>
                <a:cs typeface="Montserrat"/>
                <a:sym typeface="Montserrat"/>
              </a:rPr>
              <a:t>θ</a:t>
            </a:r>
            <a:r>
              <a:rPr lang="el-GR" sz="1600" dirty="0">
                <a:latin typeface="Montserrat"/>
                <a:ea typeface="Montserrat"/>
                <a:cs typeface="Montserrat"/>
                <a:sym typeface="Montserrat"/>
              </a:rPr>
              <a:t> </a:t>
            </a:r>
            <a:r>
              <a:rPr lang="vi-VN" sz="1600" dirty="0">
                <a:latin typeface="Oswald" pitchFamily="2" charset="77"/>
                <a:ea typeface="Montserrat"/>
                <a:cs typeface="Montserrat"/>
                <a:sym typeface="Montserrat"/>
              </a:rPr>
              <a:t>theo </a:t>
            </a:r>
            <a:r>
              <a:rPr lang="vi-VN" sz="1600" b="1" dirty="0">
                <a:solidFill>
                  <a:srgbClr val="70DCE2"/>
                </a:solidFill>
                <a:latin typeface="Oswald" pitchFamily="2" charset="77"/>
                <a:ea typeface="Montserrat"/>
                <a:cs typeface="Montserrat"/>
                <a:sym typeface="Montserrat"/>
              </a:rPr>
              <a:t>hướng nhìn từ P2 tới P1</a:t>
            </a:r>
            <a:r>
              <a:rPr lang="vi-VN" sz="1600" dirty="0">
                <a:solidFill>
                  <a:schemeClr val="tx1"/>
                </a:solidFill>
                <a:latin typeface="Oswald" pitchFamily="2" charset="77"/>
                <a:ea typeface="Montserrat"/>
                <a:cs typeface="Montserrat"/>
                <a:sym typeface="Montserrat"/>
              </a:rPr>
              <a:t>.</a:t>
            </a:r>
            <a:r>
              <a:rPr lang="vi-VN" sz="1600" b="1" dirty="0">
                <a:solidFill>
                  <a:srgbClr val="FFC800"/>
                </a:solidFill>
                <a:latin typeface="Oswald" pitchFamily="2" charset="77"/>
                <a:ea typeface="Montserrat"/>
                <a:cs typeface="Montserrat"/>
                <a:sym typeface="Montserrat"/>
              </a:rPr>
              <a:t> </a:t>
            </a:r>
          </a:p>
        </p:txBody>
      </p:sp>
      <p:pic>
        <p:nvPicPr>
          <p:cNvPr id="10" name="Picture 9" descr="A picture containing screenshot, diagram, line&#10;&#10;Description automatically generated">
            <a:extLst>
              <a:ext uri="{FF2B5EF4-FFF2-40B4-BE49-F238E27FC236}">
                <a16:creationId xmlns:a16="http://schemas.microsoft.com/office/drawing/2014/main" id="{35B3A7BF-D7A5-6505-19A7-A94A87217202}"/>
              </a:ext>
            </a:extLst>
          </p:cNvPr>
          <p:cNvPicPr>
            <a:picLocks noChangeAspect="1"/>
          </p:cNvPicPr>
          <p:nvPr/>
        </p:nvPicPr>
        <p:blipFill>
          <a:blip r:embed="rId3"/>
          <a:stretch>
            <a:fillRect/>
          </a:stretch>
        </p:blipFill>
        <p:spPr>
          <a:xfrm>
            <a:off x="3884385" y="1120544"/>
            <a:ext cx="4794251" cy="3901103"/>
          </a:xfrm>
          <a:prstGeom prst="rect">
            <a:avLst/>
          </a:prstGeom>
        </p:spPr>
      </p:pic>
    </p:spTree>
    <p:extLst>
      <p:ext uri="{BB962C8B-B14F-4D97-AF65-F5344CB8AC3E}">
        <p14:creationId xmlns:p14="http://schemas.microsoft.com/office/powerpoint/2010/main" val="114627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48"/>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190" name="Google Shape;1190;p48"/>
          <p:cNvSpPr txBox="1">
            <a:spLocks noGrp="1"/>
          </p:cNvSpPr>
          <p:nvPr>
            <p:ph type="title" idx="2"/>
          </p:nvPr>
        </p:nvSpPr>
        <p:spPr>
          <a:xfrm>
            <a:off x="3216900" y="2744525"/>
            <a:ext cx="2622000" cy="8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err="1"/>
              <a:t>Thực</a:t>
            </a:r>
            <a:r>
              <a:rPr lang="en" dirty="0"/>
              <a:t> </a:t>
            </a:r>
            <a:r>
              <a:rPr lang="en" dirty="0" err="1"/>
              <a:t>hiện</a:t>
            </a:r>
            <a:endParaRPr dirty="0"/>
          </a:p>
        </p:txBody>
      </p:sp>
      <p:grpSp>
        <p:nvGrpSpPr>
          <p:cNvPr id="1191" name="Google Shape;1191;p48"/>
          <p:cNvGrpSpPr/>
          <p:nvPr/>
        </p:nvGrpSpPr>
        <p:grpSpPr>
          <a:xfrm>
            <a:off x="6275293" y="1383097"/>
            <a:ext cx="2377303" cy="2377303"/>
            <a:chOff x="5612559" y="834972"/>
            <a:chExt cx="3473558" cy="3473558"/>
          </a:xfrm>
        </p:grpSpPr>
        <p:sp>
          <p:nvSpPr>
            <p:cNvPr id="1192" name="Google Shape;1192;p48"/>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8"/>
          <p:cNvGrpSpPr/>
          <p:nvPr/>
        </p:nvGrpSpPr>
        <p:grpSpPr>
          <a:xfrm>
            <a:off x="2598300" y="1013625"/>
            <a:ext cx="95400" cy="3116250"/>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88012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1224" name="Google Shape;1224;p48"/>
          <p:cNvGrpSpPr/>
          <p:nvPr/>
        </p:nvGrpSpPr>
        <p:grpSpPr>
          <a:xfrm>
            <a:off x="4524300" y="278839"/>
            <a:ext cx="113014" cy="4619731"/>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icture containing text, screenshot, font&#10;&#10;Description automatically generated">
            <a:extLst>
              <a:ext uri="{FF2B5EF4-FFF2-40B4-BE49-F238E27FC236}">
                <a16:creationId xmlns:a16="http://schemas.microsoft.com/office/drawing/2014/main" id="{9B16A038-FC31-9D75-24DE-7561BF2606CC}"/>
              </a:ext>
            </a:extLst>
          </p:cNvPr>
          <p:cNvPicPr>
            <a:picLocks noChangeAspect="1"/>
          </p:cNvPicPr>
          <p:nvPr/>
        </p:nvPicPr>
        <p:blipFill>
          <a:blip r:embed="rId3"/>
          <a:stretch>
            <a:fillRect/>
          </a:stretch>
        </p:blipFill>
        <p:spPr>
          <a:xfrm>
            <a:off x="471450" y="572700"/>
            <a:ext cx="3581400" cy="736600"/>
          </a:xfrm>
          <a:prstGeom prst="rect">
            <a:avLst/>
          </a:prstGeom>
        </p:spPr>
      </p:pic>
      <p:pic>
        <p:nvPicPr>
          <p:cNvPr id="9" name="Picture 8" descr="A screen shot of a computer program&#10;&#10;Description automatically generated with medium confidence">
            <a:extLst>
              <a:ext uri="{FF2B5EF4-FFF2-40B4-BE49-F238E27FC236}">
                <a16:creationId xmlns:a16="http://schemas.microsoft.com/office/drawing/2014/main" id="{8AA36C33-DAC9-749B-2B54-644E24D6451E}"/>
              </a:ext>
            </a:extLst>
          </p:cNvPr>
          <p:cNvPicPr>
            <a:picLocks noChangeAspect="1"/>
          </p:cNvPicPr>
          <p:nvPr/>
        </p:nvPicPr>
        <p:blipFill>
          <a:blip r:embed="rId4"/>
          <a:stretch>
            <a:fillRect/>
          </a:stretch>
        </p:blipFill>
        <p:spPr>
          <a:xfrm>
            <a:off x="471450" y="1393972"/>
            <a:ext cx="3581400" cy="3567355"/>
          </a:xfrm>
          <a:prstGeom prst="rect">
            <a:avLst/>
          </a:prstGeom>
        </p:spPr>
      </p:pic>
      <p:pic>
        <p:nvPicPr>
          <p:cNvPr id="11" name="Picture 10" descr="A picture containing screenshot, 3d modeling, design&#10;&#10;Description automatically generated">
            <a:extLst>
              <a:ext uri="{FF2B5EF4-FFF2-40B4-BE49-F238E27FC236}">
                <a16:creationId xmlns:a16="http://schemas.microsoft.com/office/drawing/2014/main" id="{E153E6F3-809A-A051-66B1-BAE86577EEF1}"/>
              </a:ext>
            </a:extLst>
          </p:cNvPr>
          <p:cNvPicPr>
            <a:picLocks noChangeAspect="1"/>
          </p:cNvPicPr>
          <p:nvPr/>
        </p:nvPicPr>
        <p:blipFill>
          <a:blip r:embed="rId5"/>
          <a:stretch>
            <a:fillRect/>
          </a:stretch>
        </p:blipFill>
        <p:spPr>
          <a:xfrm>
            <a:off x="5828392" y="1176118"/>
            <a:ext cx="2336800" cy="2451100"/>
          </a:xfrm>
          <a:prstGeom prst="rect">
            <a:avLst/>
          </a:prstGeom>
        </p:spPr>
      </p:pic>
      <p:sp>
        <p:nvSpPr>
          <p:cNvPr id="12" name="Google Shape;783;p34">
            <a:extLst>
              <a:ext uri="{FF2B5EF4-FFF2-40B4-BE49-F238E27FC236}">
                <a16:creationId xmlns:a16="http://schemas.microsoft.com/office/drawing/2014/main" id="{A6614691-E567-2FDB-17B8-50ECC1B6A979}"/>
              </a:ext>
            </a:extLst>
          </p:cNvPr>
          <p:cNvSpPr txBox="1">
            <a:spLocks/>
          </p:cNvSpPr>
          <p:nvPr/>
        </p:nvSpPr>
        <p:spPr>
          <a:xfrm>
            <a:off x="6302827" y="3756881"/>
            <a:ext cx="1347107" cy="3720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accent4">
                    <a:lumMod val="75000"/>
                  </a:schemeClr>
                </a:solidFill>
              </a:rPr>
              <a:t>BoxGeometry</a:t>
            </a:r>
            <a:endParaRPr lang="en-US" dirty="0">
              <a:solidFill>
                <a:schemeClr val="accent4">
                  <a:lumMod val="75000"/>
                </a:schemeClr>
              </a:solidFill>
            </a:endParaRPr>
          </a:p>
        </p:txBody>
      </p:sp>
      <p:sp>
        <p:nvSpPr>
          <p:cNvPr id="17" name="Google Shape;885;p38">
            <a:extLst>
              <a:ext uri="{FF2B5EF4-FFF2-40B4-BE49-F238E27FC236}">
                <a16:creationId xmlns:a16="http://schemas.microsoft.com/office/drawing/2014/main" id="{8F355AD6-169B-D455-8CBE-589CF6986BAA}"/>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a:t>
            </a:r>
            <a:r>
              <a:rPr lang="en" sz="2800" dirty="0" err="1"/>
              <a:t>ạo</a:t>
            </a:r>
            <a:r>
              <a:rPr lang="en" sz="2800" dirty="0"/>
              <a:t> </a:t>
            </a:r>
            <a:r>
              <a:rPr lang="en" sz="2800" dirty="0" err="1"/>
              <a:t>khối</a:t>
            </a:r>
            <a:r>
              <a:rPr lang="en" sz="2800" dirty="0"/>
              <a:t> 3D</a:t>
            </a:r>
            <a:endParaRPr sz="2800" dirty="0"/>
          </a:p>
        </p:txBody>
      </p:sp>
    </p:spTree>
    <p:extLst>
      <p:ext uri="{BB962C8B-B14F-4D97-AF65-F5344CB8AC3E}">
        <p14:creationId xmlns:p14="http://schemas.microsoft.com/office/powerpoint/2010/main" val="372871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00" scaled="0"/>
        </a:gradFill>
        <a:effectLst/>
      </p:bgPr>
    </p:bg>
    <p:spTree>
      <p:nvGrpSpPr>
        <p:cNvPr id="1" name="Shape 1188"/>
        <p:cNvGrpSpPr/>
        <p:nvPr/>
      </p:nvGrpSpPr>
      <p:grpSpPr>
        <a:xfrm>
          <a:off x="0" y="0"/>
          <a:ext cx="0" cy="0"/>
          <a:chOff x="0" y="0"/>
          <a:chExt cx="0" cy="0"/>
        </a:xfrm>
      </p:grpSpPr>
      <p:grpSp>
        <p:nvGrpSpPr>
          <p:cNvPr id="1224" name="Google Shape;1224;p48"/>
          <p:cNvGrpSpPr/>
          <p:nvPr/>
        </p:nvGrpSpPr>
        <p:grpSpPr>
          <a:xfrm>
            <a:off x="4524300" y="278839"/>
            <a:ext cx="113014" cy="4619731"/>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783;p34">
            <a:extLst>
              <a:ext uri="{FF2B5EF4-FFF2-40B4-BE49-F238E27FC236}">
                <a16:creationId xmlns:a16="http://schemas.microsoft.com/office/drawing/2014/main" id="{A6614691-E567-2FDB-17B8-50ECC1B6A979}"/>
              </a:ext>
            </a:extLst>
          </p:cNvPr>
          <p:cNvSpPr txBox="1">
            <a:spLocks/>
          </p:cNvSpPr>
          <p:nvPr/>
        </p:nvSpPr>
        <p:spPr>
          <a:xfrm>
            <a:off x="6025242" y="3422146"/>
            <a:ext cx="1665516" cy="3720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accent4">
                    <a:lumMod val="75000"/>
                  </a:schemeClr>
                </a:solidFill>
              </a:rPr>
              <a:t>SphereGeometry</a:t>
            </a:r>
            <a:endParaRPr lang="en-US" dirty="0">
              <a:solidFill>
                <a:schemeClr val="accent4">
                  <a:lumMod val="75000"/>
                </a:schemeClr>
              </a:solidFill>
            </a:endParaRPr>
          </a:p>
        </p:txBody>
      </p:sp>
      <p:pic>
        <p:nvPicPr>
          <p:cNvPr id="3" name="Picture 2" descr="A picture containing screenshot, circle, 3d modeling, diagram&#10;&#10;Description automatically generated">
            <a:extLst>
              <a:ext uri="{FF2B5EF4-FFF2-40B4-BE49-F238E27FC236}">
                <a16:creationId xmlns:a16="http://schemas.microsoft.com/office/drawing/2014/main" id="{89DBB7FC-434C-C15E-73B0-018CC363A741}"/>
              </a:ext>
            </a:extLst>
          </p:cNvPr>
          <p:cNvPicPr>
            <a:picLocks noChangeAspect="1"/>
          </p:cNvPicPr>
          <p:nvPr/>
        </p:nvPicPr>
        <p:blipFill>
          <a:blip r:embed="rId3"/>
          <a:stretch>
            <a:fillRect/>
          </a:stretch>
        </p:blipFill>
        <p:spPr>
          <a:xfrm>
            <a:off x="5499100" y="832702"/>
            <a:ext cx="2717800" cy="2324100"/>
          </a:xfrm>
          <a:prstGeom prst="rect">
            <a:avLst/>
          </a:prstGeom>
        </p:spPr>
      </p:pic>
      <p:sp>
        <p:nvSpPr>
          <p:cNvPr id="4" name="Google Shape;885;p38">
            <a:extLst>
              <a:ext uri="{FF2B5EF4-FFF2-40B4-BE49-F238E27FC236}">
                <a16:creationId xmlns:a16="http://schemas.microsoft.com/office/drawing/2014/main" id="{C130EB08-F9AE-5787-FF00-2FEB0CCDF408}"/>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a:t>
            </a:r>
            <a:r>
              <a:rPr lang="en" sz="2800" dirty="0" err="1"/>
              <a:t>ạo</a:t>
            </a:r>
            <a:r>
              <a:rPr lang="en" sz="2800" dirty="0"/>
              <a:t> </a:t>
            </a:r>
            <a:r>
              <a:rPr lang="en" sz="2800" dirty="0" err="1"/>
              <a:t>khối</a:t>
            </a:r>
            <a:r>
              <a:rPr lang="en" sz="2800" dirty="0"/>
              <a:t> 3D</a:t>
            </a:r>
            <a:endParaRPr sz="2800" dirty="0"/>
          </a:p>
        </p:txBody>
      </p:sp>
      <p:pic>
        <p:nvPicPr>
          <p:cNvPr id="5" name="Picture 4" descr="A picture containing text, screenshot, font&#10;&#10;Description automatically generated">
            <a:extLst>
              <a:ext uri="{FF2B5EF4-FFF2-40B4-BE49-F238E27FC236}">
                <a16:creationId xmlns:a16="http://schemas.microsoft.com/office/drawing/2014/main" id="{709C2CC6-BE8C-786A-CE16-CBF7CA3A8E14}"/>
              </a:ext>
            </a:extLst>
          </p:cNvPr>
          <p:cNvPicPr>
            <a:picLocks noChangeAspect="1"/>
          </p:cNvPicPr>
          <p:nvPr/>
        </p:nvPicPr>
        <p:blipFill>
          <a:blip r:embed="rId4"/>
          <a:stretch>
            <a:fillRect/>
          </a:stretch>
        </p:blipFill>
        <p:spPr>
          <a:xfrm>
            <a:off x="471450" y="572700"/>
            <a:ext cx="3581400" cy="736600"/>
          </a:xfrm>
          <a:prstGeom prst="rect">
            <a:avLst/>
          </a:prstGeom>
        </p:spPr>
      </p:pic>
      <p:pic>
        <p:nvPicPr>
          <p:cNvPr id="6" name="Picture 5" descr="A screen shot of a computer program&#10;&#10;Description automatically generated with medium confidence">
            <a:extLst>
              <a:ext uri="{FF2B5EF4-FFF2-40B4-BE49-F238E27FC236}">
                <a16:creationId xmlns:a16="http://schemas.microsoft.com/office/drawing/2014/main" id="{9C9A8BBF-E0F2-07C0-CC59-FBDB67495607}"/>
              </a:ext>
            </a:extLst>
          </p:cNvPr>
          <p:cNvPicPr>
            <a:picLocks noChangeAspect="1"/>
          </p:cNvPicPr>
          <p:nvPr/>
        </p:nvPicPr>
        <p:blipFill>
          <a:blip r:embed="rId5"/>
          <a:stretch>
            <a:fillRect/>
          </a:stretch>
        </p:blipFill>
        <p:spPr>
          <a:xfrm>
            <a:off x="471450" y="1393972"/>
            <a:ext cx="3581400" cy="3567355"/>
          </a:xfrm>
          <a:prstGeom prst="rect">
            <a:avLst/>
          </a:prstGeom>
        </p:spPr>
      </p:pic>
    </p:spTree>
    <p:extLst>
      <p:ext uri="{BB962C8B-B14F-4D97-AF65-F5344CB8AC3E}">
        <p14:creationId xmlns:p14="http://schemas.microsoft.com/office/powerpoint/2010/main" val="37689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1224" name="Google Shape;1224;p48"/>
          <p:cNvGrpSpPr/>
          <p:nvPr/>
        </p:nvGrpSpPr>
        <p:grpSpPr>
          <a:xfrm>
            <a:off x="4524300" y="278839"/>
            <a:ext cx="113014" cy="4619731"/>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783;p34">
            <a:extLst>
              <a:ext uri="{FF2B5EF4-FFF2-40B4-BE49-F238E27FC236}">
                <a16:creationId xmlns:a16="http://schemas.microsoft.com/office/drawing/2014/main" id="{A6614691-E567-2FDB-17B8-50ECC1B6A979}"/>
              </a:ext>
            </a:extLst>
          </p:cNvPr>
          <p:cNvSpPr txBox="1">
            <a:spLocks/>
          </p:cNvSpPr>
          <p:nvPr/>
        </p:nvSpPr>
        <p:spPr>
          <a:xfrm>
            <a:off x="6025242" y="3422146"/>
            <a:ext cx="1665516" cy="3720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accent4">
                    <a:lumMod val="75000"/>
                  </a:schemeClr>
                </a:solidFill>
              </a:rPr>
              <a:t>ConeGeometry</a:t>
            </a:r>
            <a:endParaRPr lang="en-US" dirty="0">
              <a:solidFill>
                <a:schemeClr val="accent4">
                  <a:lumMod val="75000"/>
                </a:schemeClr>
              </a:solidFill>
            </a:endParaRPr>
          </a:p>
        </p:txBody>
      </p:sp>
      <p:pic>
        <p:nvPicPr>
          <p:cNvPr id="4" name="Picture 3" descr="A picture containing screenshot&#10;&#10;Description automatically generated">
            <a:extLst>
              <a:ext uri="{FF2B5EF4-FFF2-40B4-BE49-F238E27FC236}">
                <a16:creationId xmlns:a16="http://schemas.microsoft.com/office/drawing/2014/main" id="{0ED53D31-EFD4-E550-47CB-8C28F52A7567}"/>
              </a:ext>
            </a:extLst>
          </p:cNvPr>
          <p:cNvPicPr>
            <a:picLocks noChangeAspect="1"/>
          </p:cNvPicPr>
          <p:nvPr/>
        </p:nvPicPr>
        <p:blipFill>
          <a:blip r:embed="rId3"/>
          <a:stretch>
            <a:fillRect/>
          </a:stretch>
        </p:blipFill>
        <p:spPr>
          <a:xfrm>
            <a:off x="5416550" y="715992"/>
            <a:ext cx="2654300" cy="2578100"/>
          </a:xfrm>
          <a:prstGeom prst="rect">
            <a:avLst/>
          </a:prstGeom>
        </p:spPr>
      </p:pic>
      <p:sp>
        <p:nvSpPr>
          <p:cNvPr id="5" name="Google Shape;885;p38">
            <a:extLst>
              <a:ext uri="{FF2B5EF4-FFF2-40B4-BE49-F238E27FC236}">
                <a16:creationId xmlns:a16="http://schemas.microsoft.com/office/drawing/2014/main" id="{C944B1D3-5865-3BAB-1FFB-26FC873275EC}"/>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a:t>
            </a:r>
            <a:r>
              <a:rPr lang="en" sz="2800" dirty="0" err="1"/>
              <a:t>ạo</a:t>
            </a:r>
            <a:r>
              <a:rPr lang="en" sz="2800" dirty="0"/>
              <a:t> </a:t>
            </a:r>
            <a:r>
              <a:rPr lang="en" sz="2800" dirty="0" err="1"/>
              <a:t>khối</a:t>
            </a:r>
            <a:r>
              <a:rPr lang="en" sz="2800" dirty="0"/>
              <a:t> 3D</a:t>
            </a:r>
            <a:endParaRPr sz="2800" dirty="0"/>
          </a:p>
        </p:txBody>
      </p:sp>
      <p:pic>
        <p:nvPicPr>
          <p:cNvPr id="6" name="Picture 5" descr="A picture containing text, screenshot, font&#10;&#10;Description automatically generated">
            <a:extLst>
              <a:ext uri="{FF2B5EF4-FFF2-40B4-BE49-F238E27FC236}">
                <a16:creationId xmlns:a16="http://schemas.microsoft.com/office/drawing/2014/main" id="{7183C195-6AAE-D92D-8347-F7CCE3433878}"/>
              </a:ext>
            </a:extLst>
          </p:cNvPr>
          <p:cNvPicPr>
            <a:picLocks noChangeAspect="1"/>
          </p:cNvPicPr>
          <p:nvPr/>
        </p:nvPicPr>
        <p:blipFill>
          <a:blip r:embed="rId4"/>
          <a:stretch>
            <a:fillRect/>
          </a:stretch>
        </p:blipFill>
        <p:spPr>
          <a:xfrm>
            <a:off x="471450" y="572700"/>
            <a:ext cx="3581400" cy="736600"/>
          </a:xfrm>
          <a:prstGeom prst="rect">
            <a:avLst/>
          </a:prstGeom>
        </p:spPr>
      </p:pic>
      <p:pic>
        <p:nvPicPr>
          <p:cNvPr id="8" name="Picture 7" descr="A screen shot of a computer program&#10;&#10;Description automatically generated with medium confidence">
            <a:extLst>
              <a:ext uri="{FF2B5EF4-FFF2-40B4-BE49-F238E27FC236}">
                <a16:creationId xmlns:a16="http://schemas.microsoft.com/office/drawing/2014/main" id="{F777965D-D3FD-0820-C2F3-79DAB5632E75}"/>
              </a:ext>
            </a:extLst>
          </p:cNvPr>
          <p:cNvPicPr>
            <a:picLocks noChangeAspect="1"/>
          </p:cNvPicPr>
          <p:nvPr/>
        </p:nvPicPr>
        <p:blipFill>
          <a:blip r:embed="rId5"/>
          <a:stretch>
            <a:fillRect/>
          </a:stretch>
        </p:blipFill>
        <p:spPr>
          <a:xfrm>
            <a:off x="471450" y="1393972"/>
            <a:ext cx="3581400" cy="3567355"/>
          </a:xfrm>
          <a:prstGeom prst="rect">
            <a:avLst/>
          </a:prstGeom>
        </p:spPr>
      </p:pic>
    </p:spTree>
    <p:extLst>
      <p:ext uri="{BB962C8B-B14F-4D97-AF65-F5344CB8AC3E}">
        <p14:creationId xmlns:p14="http://schemas.microsoft.com/office/powerpoint/2010/main" val="17395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4" name="Google Shape;1414;p5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a:t>
            </a:r>
            <a:endParaRPr dirty="0"/>
          </a:p>
        </p:txBody>
      </p:sp>
      <p:sp>
        <p:nvSpPr>
          <p:cNvPr id="1416" name="Google Shape;1416;p56"/>
          <p:cNvSpPr txBox="1">
            <a:spLocks noGrp="1"/>
          </p:cNvSpPr>
          <p:nvPr>
            <p:ph type="subTitle" idx="4294967295"/>
          </p:nvPr>
        </p:nvSpPr>
        <p:spPr>
          <a:xfrm>
            <a:off x="736786" y="2638425"/>
            <a:ext cx="1682700" cy="7579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accent2"/>
                </a:solidFill>
                <a:latin typeface="Oswald"/>
                <a:ea typeface="Oswald"/>
                <a:cs typeface="Oswald"/>
                <a:sym typeface="Oswald"/>
              </a:rPr>
              <a:t>Lê Hoàng Thoại</a:t>
            </a:r>
          </a:p>
          <a:p>
            <a:pPr marL="0" lvl="0" indent="0" algn="ctr" rtl="0">
              <a:spcBef>
                <a:spcPts val="0"/>
              </a:spcBef>
              <a:spcAft>
                <a:spcPts val="0"/>
              </a:spcAft>
              <a:buNone/>
            </a:pPr>
            <a:r>
              <a:rPr lang="en" sz="1800" dirty="0">
                <a:solidFill>
                  <a:schemeClr val="accent2"/>
                </a:solidFill>
                <a:latin typeface="Oswald"/>
                <a:ea typeface="Oswald"/>
                <a:cs typeface="Oswald"/>
                <a:sym typeface="Oswald"/>
              </a:rPr>
              <a:t>20521976</a:t>
            </a:r>
            <a:endParaRPr sz="1800" dirty="0">
              <a:solidFill>
                <a:schemeClr val="accent2"/>
              </a:solidFill>
              <a:latin typeface="Oswald"/>
              <a:ea typeface="Oswald"/>
              <a:cs typeface="Oswald"/>
              <a:sym typeface="Oswald"/>
            </a:endParaRPr>
          </a:p>
        </p:txBody>
      </p:sp>
      <p:sp>
        <p:nvSpPr>
          <p:cNvPr id="1417" name="Google Shape;1417;p56"/>
          <p:cNvSpPr txBox="1">
            <a:spLocks noGrp="1"/>
          </p:cNvSpPr>
          <p:nvPr>
            <p:ph type="subTitle" idx="4294967295"/>
          </p:nvPr>
        </p:nvSpPr>
        <p:spPr>
          <a:xfrm>
            <a:off x="4776458" y="2638413"/>
            <a:ext cx="1682700" cy="572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err="1">
                <a:solidFill>
                  <a:schemeClr val="bg2">
                    <a:lumMod val="50000"/>
                    <a:lumOff val="50000"/>
                  </a:schemeClr>
                </a:solidFill>
                <a:latin typeface="Oswald"/>
                <a:ea typeface="Oswald"/>
                <a:cs typeface="Oswald"/>
                <a:sym typeface="Oswald"/>
              </a:rPr>
              <a:t>Nguyễn</a:t>
            </a:r>
            <a:r>
              <a:rPr lang="en" sz="1800" dirty="0">
                <a:solidFill>
                  <a:schemeClr val="bg2">
                    <a:lumMod val="50000"/>
                    <a:lumOff val="50000"/>
                  </a:schemeClr>
                </a:solidFill>
                <a:latin typeface="Oswald"/>
                <a:ea typeface="Oswald"/>
                <a:cs typeface="Oswald"/>
                <a:sym typeface="Oswald"/>
              </a:rPr>
              <a:t> </a:t>
            </a:r>
            <a:r>
              <a:rPr lang="en" sz="1800" dirty="0" err="1">
                <a:solidFill>
                  <a:schemeClr val="bg2">
                    <a:lumMod val="50000"/>
                    <a:lumOff val="50000"/>
                  </a:schemeClr>
                </a:solidFill>
                <a:latin typeface="Oswald"/>
                <a:ea typeface="Oswald"/>
                <a:cs typeface="Oswald"/>
                <a:sym typeface="Oswald"/>
              </a:rPr>
              <a:t>Ngọc</a:t>
            </a:r>
            <a:r>
              <a:rPr lang="en" sz="1800" dirty="0">
                <a:solidFill>
                  <a:schemeClr val="bg2">
                    <a:lumMod val="50000"/>
                    <a:lumOff val="50000"/>
                  </a:schemeClr>
                </a:solidFill>
                <a:latin typeface="Oswald"/>
                <a:ea typeface="Oswald"/>
                <a:cs typeface="Oswald"/>
                <a:sym typeface="Oswald"/>
              </a:rPr>
              <a:t> </a:t>
            </a:r>
            <a:r>
              <a:rPr lang="en" sz="1800" dirty="0" err="1">
                <a:solidFill>
                  <a:schemeClr val="bg2">
                    <a:lumMod val="50000"/>
                    <a:lumOff val="50000"/>
                  </a:schemeClr>
                </a:solidFill>
                <a:latin typeface="Oswald"/>
                <a:ea typeface="Oswald"/>
                <a:cs typeface="Oswald"/>
                <a:sym typeface="Oswald"/>
              </a:rPr>
              <a:t>Tín</a:t>
            </a:r>
            <a:endParaRPr lang="en" sz="1800" dirty="0">
              <a:solidFill>
                <a:schemeClr val="bg2">
                  <a:lumMod val="50000"/>
                  <a:lumOff val="50000"/>
                </a:schemeClr>
              </a:solidFill>
              <a:latin typeface="Oswald"/>
              <a:ea typeface="Oswald"/>
              <a:cs typeface="Oswald"/>
              <a:sym typeface="Oswald"/>
            </a:endParaRPr>
          </a:p>
          <a:p>
            <a:pPr marL="0" lvl="0" indent="0" algn="ctr" rtl="0">
              <a:spcBef>
                <a:spcPts val="0"/>
              </a:spcBef>
              <a:spcAft>
                <a:spcPts val="0"/>
              </a:spcAft>
              <a:buNone/>
            </a:pPr>
            <a:r>
              <a:rPr lang="en" sz="1800" dirty="0">
                <a:solidFill>
                  <a:schemeClr val="bg2">
                    <a:lumMod val="50000"/>
                    <a:lumOff val="50000"/>
                  </a:schemeClr>
                </a:solidFill>
                <a:latin typeface="Oswald"/>
                <a:ea typeface="Oswald"/>
                <a:cs typeface="Oswald"/>
                <a:sym typeface="Oswald"/>
              </a:rPr>
              <a:t>20522015</a:t>
            </a:r>
            <a:endParaRPr sz="1800" dirty="0">
              <a:solidFill>
                <a:schemeClr val="bg2">
                  <a:lumMod val="50000"/>
                  <a:lumOff val="50000"/>
                </a:schemeClr>
              </a:solidFill>
              <a:latin typeface="Oswald"/>
              <a:ea typeface="Oswald"/>
              <a:cs typeface="Oswald"/>
              <a:sym typeface="Oswald"/>
            </a:endParaRPr>
          </a:p>
        </p:txBody>
      </p:sp>
      <p:sp>
        <p:nvSpPr>
          <p:cNvPr id="1418" name="Google Shape;1418;p56"/>
          <p:cNvSpPr txBox="1">
            <a:spLocks noGrp="1"/>
          </p:cNvSpPr>
          <p:nvPr>
            <p:ph type="subTitle" idx="4294967295"/>
          </p:nvPr>
        </p:nvSpPr>
        <p:spPr>
          <a:xfrm>
            <a:off x="6728867" y="2641679"/>
            <a:ext cx="1682700" cy="5694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err="1">
                <a:solidFill>
                  <a:schemeClr val="accent4"/>
                </a:solidFill>
                <a:latin typeface="Oswald"/>
                <a:ea typeface="Oswald"/>
                <a:cs typeface="Oswald"/>
                <a:sym typeface="Oswald"/>
              </a:rPr>
              <a:t>Trần</a:t>
            </a:r>
            <a:r>
              <a:rPr lang="en" sz="1800" dirty="0">
                <a:solidFill>
                  <a:schemeClr val="accent4"/>
                </a:solidFill>
                <a:latin typeface="Oswald"/>
                <a:ea typeface="Oswald"/>
                <a:cs typeface="Oswald"/>
                <a:sym typeface="Oswald"/>
              </a:rPr>
              <a:t> </a:t>
            </a:r>
            <a:r>
              <a:rPr lang="en" sz="1800" dirty="0" err="1">
                <a:solidFill>
                  <a:schemeClr val="accent4"/>
                </a:solidFill>
                <a:latin typeface="Oswald"/>
                <a:ea typeface="Oswald"/>
                <a:cs typeface="Oswald"/>
                <a:sym typeface="Oswald"/>
              </a:rPr>
              <a:t>Phương</a:t>
            </a:r>
            <a:r>
              <a:rPr lang="en" sz="1800" dirty="0">
                <a:solidFill>
                  <a:schemeClr val="accent4"/>
                </a:solidFill>
                <a:latin typeface="Oswald"/>
                <a:ea typeface="Oswald"/>
                <a:cs typeface="Oswald"/>
                <a:sym typeface="Oswald"/>
              </a:rPr>
              <a:t> </a:t>
            </a:r>
            <a:r>
              <a:rPr lang="en" sz="1800" dirty="0" err="1">
                <a:solidFill>
                  <a:schemeClr val="accent4"/>
                </a:solidFill>
                <a:latin typeface="Oswald"/>
                <a:ea typeface="Oswald"/>
                <a:cs typeface="Oswald"/>
                <a:sym typeface="Oswald"/>
              </a:rPr>
              <a:t>Thảo</a:t>
            </a:r>
            <a:endParaRPr lang="en" sz="1800" dirty="0">
              <a:solidFill>
                <a:schemeClr val="accent4"/>
              </a:solidFill>
              <a:latin typeface="Oswald"/>
              <a:ea typeface="Oswald"/>
              <a:cs typeface="Oswald"/>
              <a:sym typeface="Oswald"/>
            </a:endParaRPr>
          </a:p>
          <a:p>
            <a:pPr marL="0" lvl="0" indent="0" algn="ctr" rtl="0">
              <a:spcBef>
                <a:spcPts val="0"/>
              </a:spcBef>
              <a:spcAft>
                <a:spcPts val="0"/>
              </a:spcAft>
              <a:buNone/>
            </a:pPr>
            <a:r>
              <a:rPr lang="en" sz="1800" dirty="0">
                <a:solidFill>
                  <a:schemeClr val="accent4"/>
                </a:solidFill>
                <a:latin typeface="Oswald"/>
                <a:ea typeface="Oswald"/>
                <a:cs typeface="Oswald"/>
                <a:sym typeface="Oswald"/>
              </a:rPr>
              <a:t>20521938</a:t>
            </a:r>
            <a:endParaRPr sz="1800" dirty="0">
              <a:solidFill>
                <a:schemeClr val="accent4"/>
              </a:solidFill>
              <a:latin typeface="Oswald"/>
              <a:ea typeface="Oswald"/>
              <a:cs typeface="Oswald"/>
              <a:sym typeface="Oswald"/>
            </a:endParaRPr>
          </a:p>
        </p:txBody>
      </p:sp>
      <p:grpSp>
        <p:nvGrpSpPr>
          <p:cNvPr id="1423" name="Google Shape;1423;p56"/>
          <p:cNvGrpSpPr/>
          <p:nvPr/>
        </p:nvGrpSpPr>
        <p:grpSpPr>
          <a:xfrm>
            <a:off x="1382170" y="1557438"/>
            <a:ext cx="397347" cy="489284"/>
            <a:chOff x="3316000" y="4399325"/>
            <a:chExt cx="392325" cy="483100"/>
          </a:xfrm>
        </p:grpSpPr>
        <p:sp>
          <p:nvSpPr>
            <p:cNvPr id="1424" name="Google Shape;1424;p56"/>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5" name="Google Shape;1425;p56"/>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9" name="Google Shape;1429;p56"/>
          <p:cNvGrpSpPr/>
          <p:nvPr/>
        </p:nvGrpSpPr>
        <p:grpSpPr>
          <a:xfrm>
            <a:off x="5395190" y="1557438"/>
            <a:ext cx="397347" cy="489284"/>
            <a:chOff x="3316000" y="4399325"/>
            <a:chExt cx="392325" cy="483100"/>
          </a:xfrm>
          <a:solidFill>
            <a:schemeClr val="bg2">
              <a:lumMod val="50000"/>
              <a:lumOff val="50000"/>
            </a:schemeClr>
          </a:solidFill>
        </p:grpSpPr>
        <p:sp>
          <p:nvSpPr>
            <p:cNvPr id="1430" name="Google Shape;1430;p56"/>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31" name="Google Shape;1431;p56"/>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32" name="Google Shape;1432;p56"/>
          <p:cNvGrpSpPr/>
          <p:nvPr/>
        </p:nvGrpSpPr>
        <p:grpSpPr>
          <a:xfrm>
            <a:off x="7371196" y="1557438"/>
            <a:ext cx="365393" cy="489334"/>
            <a:chOff x="3926225" y="4399275"/>
            <a:chExt cx="360775" cy="483150"/>
          </a:xfrm>
        </p:grpSpPr>
        <p:sp>
          <p:nvSpPr>
            <p:cNvPr id="1433" name="Google Shape;1433;p56"/>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34" name="Google Shape;1434;p56"/>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Google Shape;1417;p56">
            <a:extLst>
              <a:ext uri="{FF2B5EF4-FFF2-40B4-BE49-F238E27FC236}">
                <a16:creationId xmlns:a16="http://schemas.microsoft.com/office/drawing/2014/main" id="{55691A5E-41B1-2A5D-F80B-4BC5A242E39D}"/>
              </a:ext>
            </a:extLst>
          </p:cNvPr>
          <p:cNvSpPr txBox="1">
            <a:spLocks/>
          </p:cNvSpPr>
          <p:nvPr/>
        </p:nvSpPr>
        <p:spPr>
          <a:xfrm>
            <a:off x="2554340" y="2638413"/>
            <a:ext cx="19524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Font typeface="Roboto"/>
              <a:buNone/>
            </a:pPr>
            <a:r>
              <a:rPr lang="en-US" sz="1800" dirty="0" err="1">
                <a:solidFill>
                  <a:schemeClr val="accent3"/>
                </a:solidFill>
                <a:latin typeface="Oswald"/>
                <a:ea typeface="Oswald"/>
                <a:cs typeface="Oswald"/>
                <a:sym typeface="Oswald"/>
              </a:rPr>
              <a:t>Võ</a:t>
            </a:r>
            <a:r>
              <a:rPr lang="en-US" sz="1800" dirty="0">
                <a:solidFill>
                  <a:schemeClr val="accent3"/>
                </a:solidFill>
                <a:latin typeface="Oswald"/>
                <a:ea typeface="Oswald"/>
                <a:cs typeface="Oswald"/>
                <a:sym typeface="Oswald"/>
              </a:rPr>
              <a:t> </a:t>
            </a:r>
            <a:r>
              <a:rPr lang="en-US" sz="1800" dirty="0" err="1">
                <a:solidFill>
                  <a:schemeClr val="accent3"/>
                </a:solidFill>
                <a:latin typeface="Oswald"/>
                <a:ea typeface="Oswald"/>
                <a:cs typeface="Oswald"/>
                <a:sym typeface="Oswald"/>
              </a:rPr>
              <a:t>Nguyễn</a:t>
            </a:r>
            <a:r>
              <a:rPr lang="en-US" sz="1800" dirty="0">
                <a:solidFill>
                  <a:schemeClr val="accent3"/>
                </a:solidFill>
                <a:latin typeface="Oswald"/>
                <a:ea typeface="Oswald"/>
                <a:cs typeface="Oswald"/>
                <a:sym typeface="Oswald"/>
              </a:rPr>
              <a:t> </a:t>
            </a:r>
            <a:r>
              <a:rPr lang="en-US" sz="1800" dirty="0" err="1">
                <a:solidFill>
                  <a:schemeClr val="accent3"/>
                </a:solidFill>
                <a:latin typeface="Oswald"/>
                <a:ea typeface="Oswald"/>
                <a:cs typeface="Oswald"/>
                <a:sym typeface="Oswald"/>
              </a:rPr>
              <a:t>Hoài</a:t>
            </a:r>
            <a:r>
              <a:rPr lang="en-US" sz="1800" dirty="0">
                <a:solidFill>
                  <a:schemeClr val="accent3"/>
                </a:solidFill>
                <a:latin typeface="Oswald"/>
                <a:ea typeface="Oswald"/>
                <a:cs typeface="Oswald"/>
                <a:sym typeface="Oswald"/>
              </a:rPr>
              <a:t> Nam</a:t>
            </a:r>
          </a:p>
          <a:p>
            <a:pPr marL="0" indent="0" algn="ctr">
              <a:buFont typeface="Roboto"/>
              <a:buNone/>
            </a:pPr>
            <a:r>
              <a:rPr lang="en-US" sz="1800" dirty="0">
                <a:solidFill>
                  <a:schemeClr val="accent3"/>
                </a:solidFill>
                <a:latin typeface="Oswald"/>
                <a:ea typeface="Oswald"/>
                <a:cs typeface="Oswald"/>
                <a:sym typeface="Oswald"/>
              </a:rPr>
              <a:t>20520645</a:t>
            </a:r>
          </a:p>
        </p:txBody>
      </p:sp>
      <p:grpSp>
        <p:nvGrpSpPr>
          <p:cNvPr id="3" name="Google Shape;1429;p56">
            <a:extLst>
              <a:ext uri="{FF2B5EF4-FFF2-40B4-BE49-F238E27FC236}">
                <a16:creationId xmlns:a16="http://schemas.microsoft.com/office/drawing/2014/main" id="{C198FFEB-288B-F57A-54B0-FC198801EF18}"/>
              </a:ext>
            </a:extLst>
          </p:cNvPr>
          <p:cNvGrpSpPr/>
          <p:nvPr/>
        </p:nvGrpSpPr>
        <p:grpSpPr>
          <a:xfrm>
            <a:off x="3331254" y="1557438"/>
            <a:ext cx="397347" cy="489284"/>
            <a:chOff x="3316000" y="4399325"/>
            <a:chExt cx="392325" cy="483100"/>
          </a:xfrm>
        </p:grpSpPr>
        <p:sp>
          <p:nvSpPr>
            <p:cNvPr id="4" name="Google Shape;1430;p56">
              <a:extLst>
                <a:ext uri="{FF2B5EF4-FFF2-40B4-BE49-F238E27FC236}">
                  <a16:creationId xmlns:a16="http://schemas.microsoft.com/office/drawing/2014/main" id="{82786A04-C238-FA0D-2C1C-87B89CC56540}"/>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1431;p56">
              <a:extLst>
                <a:ext uri="{FF2B5EF4-FFF2-40B4-BE49-F238E27FC236}">
                  <a16:creationId xmlns:a16="http://schemas.microsoft.com/office/drawing/2014/main" id="{364654BB-B3D7-B407-D3D8-790571E73CFE}"/>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514362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1224" name="Google Shape;1224;p48"/>
          <p:cNvGrpSpPr/>
          <p:nvPr/>
        </p:nvGrpSpPr>
        <p:grpSpPr>
          <a:xfrm>
            <a:off x="4524300" y="278839"/>
            <a:ext cx="113014" cy="4619731"/>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783;p34">
            <a:extLst>
              <a:ext uri="{FF2B5EF4-FFF2-40B4-BE49-F238E27FC236}">
                <a16:creationId xmlns:a16="http://schemas.microsoft.com/office/drawing/2014/main" id="{A6614691-E567-2FDB-17B8-50ECC1B6A979}"/>
              </a:ext>
            </a:extLst>
          </p:cNvPr>
          <p:cNvSpPr txBox="1">
            <a:spLocks/>
          </p:cNvSpPr>
          <p:nvPr/>
        </p:nvSpPr>
        <p:spPr>
          <a:xfrm>
            <a:off x="6025242" y="3422146"/>
            <a:ext cx="1665516" cy="3720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accent4">
                    <a:lumMod val="75000"/>
                  </a:schemeClr>
                </a:solidFill>
              </a:rPr>
              <a:t>CylinderGeometry</a:t>
            </a:r>
            <a:endParaRPr lang="en-US" dirty="0">
              <a:solidFill>
                <a:schemeClr val="accent4">
                  <a:lumMod val="75000"/>
                </a:schemeClr>
              </a:solidFill>
            </a:endParaRPr>
          </a:p>
        </p:txBody>
      </p:sp>
      <p:pic>
        <p:nvPicPr>
          <p:cNvPr id="3" name="Picture 2" descr="A picture containing screenshot, 3d modeling, design&#10;&#10;Description automatically generated">
            <a:extLst>
              <a:ext uri="{FF2B5EF4-FFF2-40B4-BE49-F238E27FC236}">
                <a16:creationId xmlns:a16="http://schemas.microsoft.com/office/drawing/2014/main" id="{826E3FF7-C93F-DDFF-A179-D7AB959B9E1D}"/>
              </a:ext>
            </a:extLst>
          </p:cNvPr>
          <p:cNvPicPr>
            <a:picLocks noChangeAspect="1"/>
          </p:cNvPicPr>
          <p:nvPr/>
        </p:nvPicPr>
        <p:blipFill>
          <a:blip r:embed="rId3"/>
          <a:stretch>
            <a:fillRect/>
          </a:stretch>
        </p:blipFill>
        <p:spPr>
          <a:xfrm>
            <a:off x="5442857" y="784216"/>
            <a:ext cx="2438400" cy="2565400"/>
          </a:xfrm>
          <a:prstGeom prst="rect">
            <a:avLst/>
          </a:prstGeom>
        </p:spPr>
      </p:pic>
      <p:sp>
        <p:nvSpPr>
          <p:cNvPr id="5" name="Google Shape;885;p38">
            <a:extLst>
              <a:ext uri="{FF2B5EF4-FFF2-40B4-BE49-F238E27FC236}">
                <a16:creationId xmlns:a16="http://schemas.microsoft.com/office/drawing/2014/main" id="{67F43A41-A9D4-C5C4-5BD7-FF5FA92E28E9}"/>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a:t>
            </a:r>
            <a:r>
              <a:rPr lang="en" sz="2800" dirty="0" err="1"/>
              <a:t>ạo</a:t>
            </a:r>
            <a:r>
              <a:rPr lang="en" sz="2800" dirty="0"/>
              <a:t> </a:t>
            </a:r>
            <a:r>
              <a:rPr lang="en" sz="2800" dirty="0" err="1"/>
              <a:t>khối</a:t>
            </a:r>
            <a:r>
              <a:rPr lang="en" sz="2800" dirty="0"/>
              <a:t> 3D</a:t>
            </a:r>
            <a:endParaRPr sz="2800" dirty="0"/>
          </a:p>
        </p:txBody>
      </p:sp>
      <p:pic>
        <p:nvPicPr>
          <p:cNvPr id="6" name="Picture 5" descr="A picture containing text, screenshot, font&#10;&#10;Description automatically generated">
            <a:extLst>
              <a:ext uri="{FF2B5EF4-FFF2-40B4-BE49-F238E27FC236}">
                <a16:creationId xmlns:a16="http://schemas.microsoft.com/office/drawing/2014/main" id="{3A9BD5CD-DBF3-6E51-FB20-8902631D6198}"/>
              </a:ext>
            </a:extLst>
          </p:cNvPr>
          <p:cNvPicPr>
            <a:picLocks noChangeAspect="1"/>
          </p:cNvPicPr>
          <p:nvPr/>
        </p:nvPicPr>
        <p:blipFill>
          <a:blip r:embed="rId4"/>
          <a:stretch>
            <a:fillRect/>
          </a:stretch>
        </p:blipFill>
        <p:spPr>
          <a:xfrm>
            <a:off x="471450" y="572700"/>
            <a:ext cx="3581400" cy="736600"/>
          </a:xfrm>
          <a:prstGeom prst="rect">
            <a:avLst/>
          </a:prstGeom>
        </p:spPr>
      </p:pic>
      <p:pic>
        <p:nvPicPr>
          <p:cNvPr id="8" name="Picture 7" descr="A screen shot of a computer program&#10;&#10;Description automatically generated with medium confidence">
            <a:extLst>
              <a:ext uri="{FF2B5EF4-FFF2-40B4-BE49-F238E27FC236}">
                <a16:creationId xmlns:a16="http://schemas.microsoft.com/office/drawing/2014/main" id="{A79CA994-2438-F125-D691-F641B75F7385}"/>
              </a:ext>
            </a:extLst>
          </p:cNvPr>
          <p:cNvPicPr>
            <a:picLocks noChangeAspect="1"/>
          </p:cNvPicPr>
          <p:nvPr/>
        </p:nvPicPr>
        <p:blipFill>
          <a:blip r:embed="rId5"/>
          <a:stretch>
            <a:fillRect/>
          </a:stretch>
        </p:blipFill>
        <p:spPr>
          <a:xfrm>
            <a:off x="471450" y="1393972"/>
            <a:ext cx="3581400" cy="3567355"/>
          </a:xfrm>
          <a:prstGeom prst="rect">
            <a:avLst/>
          </a:prstGeom>
        </p:spPr>
      </p:pic>
    </p:spTree>
    <p:extLst>
      <p:ext uri="{BB962C8B-B14F-4D97-AF65-F5344CB8AC3E}">
        <p14:creationId xmlns:p14="http://schemas.microsoft.com/office/powerpoint/2010/main" val="28060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1224" name="Google Shape;1224;p48"/>
          <p:cNvGrpSpPr/>
          <p:nvPr/>
        </p:nvGrpSpPr>
        <p:grpSpPr>
          <a:xfrm>
            <a:off x="4524300" y="278839"/>
            <a:ext cx="113014" cy="4619731"/>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783;p34">
            <a:extLst>
              <a:ext uri="{FF2B5EF4-FFF2-40B4-BE49-F238E27FC236}">
                <a16:creationId xmlns:a16="http://schemas.microsoft.com/office/drawing/2014/main" id="{A6614691-E567-2FDB-17B8-50ECC1B6A979}"/>
              </a:ext>
            </a:extLst>
          </p:cNvPr>
          <p:cNvSpPr txBox="1">
            <a:spLocks/>
          </p:cNvSpPr>
          <p:nvPr/>
        </p:nvSpPr>
        <p:spPr>
          <a:xfrm>
            <a:off x="6025242" y="3422146"/>
            <a:ext cx="1665516" cy="3720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accent4">
                    <a:lumMod val="75000"/>
                  </a:schemeClr>
                </a:solidFill>
              </a:rPr>
              <a:t>CylinderGeometry</a:t>
            </a:r>
            <a:endParaRPr lang="en-US" dirty="0">
              <a:solidFill>
                <a:schemeClr val="accent4">
                  <a:lumMod val="75000"/>
                </a:schemeClr>
              </a:solidFill>
            </a:endParaRPr>
          </a:p>
        </p:txBody>
      </p:sp>
      <p:pic>
        <p:nvPicPr>
          <p:cNvPr id="3" name="Picture 2" descr="A picture containing screenshot, 3d modeling, design&#10;&#10;Description automatically generated">
            <a:extLst>
              <a:ext uri="{FF2B5EF4-FFF2-40B4-BE49-F238E27FC236}">
                <a16:creationId xmlns:a16="http://schemas.microsoft.com/office/drawing/2014/main" id="{826E3FF7-C93F-DDFF-A179-D7AB959B9E1D}"/>
              </a:ext>
            </a:extLst>
          </p:cNvPr>
          <p:cNvPicPr>
            <a:picLocks noChangeAspect="1"/>
          </p:cNvPicPr>
          <p:nvPr/>
        </p:nvPicPr>
        <p:blipFill>
          <a:blip r:embed="rId3"/>
          <a:stretch>
            <a:fillRect/>
          </a:stretch>
        </p:blipFill>
        <p:spPr>
          <a:xfrm>
            <a:off x="5442857" y="784216"/>
            <a:ext cx="2438400" cy="2565400"/>
          </a:xfrm>
          <a:prstGeom prst="rect">
            <a:avLst/>
          </a:prstGeom>
        </p:spPr>
      </p:pic>
      <p:sp>
        <p:nvSpPr>
          <p:cNvPr id="5" name="Google Shape;885;p38">
            <a:extLst>
              <a:ext uri="{FF2B5EF4-FFF2-40B4-BE49-F238E27FC236}">
                <a16:creationId xmlns:a16="http://schemas.microsoft.com/office/drawing/2014/main" id="{67F43A41-A9D4-C5C4-5BD7-FF5FA92E28E9}"/>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a:t>
            </a:r>
            <a:r>
              <a:rPr lang="en" sz="2800" dirty="0" err="1"/>
              <a:t>ạo</a:t>
            </a:r>
            <a:r>
              <a:rPr lang="en" sz="2800" dirty="0"/>
              <a:t> </a:t>
            </a:r>
            <a:r>
              <a:rPr lang="en" sz="2800" dirty="0" err="1"/>
              <a:t>khối</a:t>
            </a:r>
            <a:r>
              <a:rPr lang="en" sz="2800" dirty="0"/>
              <a:t> 3D</a:t>
            </a:r>
            <a:endParaRPr sz="2800" dirty="0"/>
          </a:p>
        </p:txBody>
      </p:sp>
      <p:pic>
        <p:nvPicPr>
          <p:cNvPr id="2" name="Picture 1" descr="A picture containing text, screenshot, font&#10;&#10;Description automatically generated">
            <a:extLst>
              <a:ext uri="{FF2B5EF4-FFF2-40B4-BE49-F238E27FC236}">
                <a16:creationId xmlns:a16="http://schemas.microsoft.com/office/drawing/2014/main" id="{5A9E8FA7-C65E-3391-5D11-279A26895113}"/>
              </a:ext>
            </a:extLst>
          </p:cNvPr>
          <p:cNvPicPr>
            <a:picLocks noChangeAspect="1"/>
          </p:cNvPicPr>
          <p:nvPr/>
        </p:nvPicPr>
        <p:blipFill>
          <a:blip r:embed="rId4"/>
          <a:stretch>
            <a:fillRect/>
          </a:stretch>
        </p:blipFill>
        <p:spPr>
          <a:xfrm>
            <a:off x="471450" y="572700"/>
            <a:ext cx="3581400" cy="736600"/>
          </a:xfrm>
          <a:prstGeom prst="rect">
            <a:avLst/>
          </a:prstGeom>
        </p:spPr>
      </p:pic>
      <p:pic>
        <p:nvPicPr>
          <p:cNvPr id="4" name="Picture 3" descr="A screen shot of a computer program&#10;&#10;Description automatically generated with medium confidence">
            <a:extLst>
              <a:ext uri="{FF2B5EF4-FFF2-40B4-BE49-F238E27FC236}">
                <a16:creationId xmlns:a16="http://schemas.microsoft.com/office/drawing/2014/main" id="{8930E263-AC64-EE84-288C-E464E31713CE}"/>
              </a:ext>
            </a:extLst>
          </p:cNvPr>
          <p:cNvPicPr>
            <a:picLocks noChangeAspect="1"/>
          </p:cNvPicPr>
          <p:nvPr/>
        </p:nvPicPr>
        <p:blipFill>
          <a:blip r:embed="rId5"/>
          <a:stretch>
            <a:fillRect/>
          </a:stretch>
        </p:blipFill>
        <p:spPr>
          <a:xfrm>
            <a:off x="471450" y="1393972"/>
            <a:ext cx="3581400" cy="3567355"/>
          </a:xfrm>
          <a:prstGeom prst="rect">
            <a:avLst/>
          </a:prstGeom>
        </p:spPr>
      </p:pic>
    </p:spTree>
    <p:extLst>
      <p:ext uri="{BB962C8B-B14F-4D97-AF65-F5344CB8AC3E}">
        <p14:creationId xmlns:p14="http://schemas.microsoft.com/office/powerpoint/2010/main" val="53481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1224" name="Google Shape;1224;p48"/>
          <p:cNvGrpSpPr/>
          <p:nvPr/>
        </p:nvGrpSpPr>
        <p:grpSpPr>
          <a:xfrm>
            <a:off x="4524300" y="278839"/>
            <a:ext cx="113014" cy="4619731"/>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885;p38">
            <a:extLst>
              <a:ext uri="{FF2B5EF4-FFF2-40B4-BE49-F238E27FC236}">
                <a16:creationId xmlns:a16="http://schemas.microsoft.com/office/drawing/2014/main" id="{67F43A41-A9D4-C5C4-5BD7-FF5FA92E28E9}"/>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Thực</a:t>
            </a:r>
            <a:r>
              <a:rPr lang="en-US" sz="2800" dirty="0"/>
              <a:t> </a:t>
            </a:r>
            <a:r>
              <a:rPr lang="en-US" sz="2800" dirty="0" err="1"/>
              <a:t>hiện</a:t>
            </a:r>
            <a:r>
              <a:rPr lang="en-US" sz="2800" dirty="0"/>
              <a:t> Animation</a:t>
            </a:r>
            <a:endParaRPr sz="2800" dirty="0"/>
          </a:p>
        </p:txBody>
      </p:sp>
      <p:pic>
        <p:nvPicPr>
          <p:cNvPr id="4" name="Picture 3" descr="A screen shot of a computer program&#10;&#10;Description automatically generated with low confidence">
            <a:extLst>
              <a:ext uri="{FF2B5EF4-FFF2-40B4-BE49-F238E27FC236}">
                <a16:creationId xmlns:a16="http://schemas.microsoft.com/office/drawing/2014/main" id="{D9CD300B-B599-38F2-ACDC-D68BD5ADD2AA}"/>
              </a:ext>
            </a:extLst>
          </p:cNvPr>
          <p:cNvPicPr>
            <a:picLocks noChangeAspect="1"/>
          </p:cNvPicPr>
          <p:nvPr/>
        </p:nvPicPr>
        <p:blipFill>
          <a:blip r:embed="rId7"/>
          <a:stretch>
            <a:fillRect/>
          </a:stretch>
        </p:blipFill>
        <p:spPr>
          <a:xfrm>
            <a:off x="635000" y="3139971"/>
            <a:ext cx="2844800" cy="990600"/>
          </a:xfrm>
          <a:prstGeom prst="rect">
            <a:avLst/>
          </a:prstGeom>
        </p:spPr>
      </p:pic>
      <p:pic>
        <p:nvPicPr>
          <p:cNvPr id="8" name="Picture 7" descr="A screen shot of a computer program&#10;&#10;Description automatically generated with low confidence">
            <a:extLst>
              <a:ext uri="{FF2B5EF4-FFF2-40B4-BE49-F238E27FC236}">
                <a16:creationId xmlns:a16="http://schemas.microsoft.com/office/drawing/2014/main" id="{FE8EAD80-F654-AB74-30F8-19B6BF30A99C}"/>
              </a:ext>
            </a:extLst>
          </p:cNvPr>
          <p:cNvPicPr>
            <a:picLocks noChangeAspect="1"/>
          </p:cNvPicPr>
          <p:nvPr/>
        </p:nvPicPr>
        <p:blipFill>
          <a:blip r:embed="rId8"/>
          <a:stretch>
            <a:fillRect/>
          </a:stretch>
        </p:blipFill>
        <p:spPr>
          <a:xfrm>
            <a:off x="635000" y="1260928"/>
            <a:ext cx="2781300" cy="939800"/>
          </a:xfrm>
          <a:prstGeom prst="rect">
            <a:avLst/>
          </a:prstGeom>
        </p:spPr>
      </p:pic>
      <p:sp>
        <p:nvSpPr>
          <p:cNvPr id="10" name="Google Shape;783;p34">
            <a:extLst>
              <a:ext uri="{FF2B5EF4-FFF2-40B4-BE49-F238E27FC236}">
                <a16:creationId xmlns:a16="http://schemas.microsoft.com/office/drawing/2014/main" id="{A35DDAC0-60F0-B726-1DCC-27BB5B8BEDDC}"/>
              </a:ext>
            </a:extLst>
          </p:cNvPr>
          <p:cNvSpPr txBox="1">
            <a:spLocks/>
          </p:cNvSpPr>
          <p:nvPr/>
        </p:nvSpPr>
        <p:spPr>
          <a:xfrm>
            <a:off x="557628" y="721964"/>
            <a:ext cx="3412672" cy="38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accent4">
                    <a:lumMod val="75000"/>
                  </a:schemeClr>
                </a:solidFill>
                <a:latin typeface="Oswald" pitchFamily="2" charset="77"/>
              </a:rPr>
              <a:t>Phép</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xoay</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quanh</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trục</a:t>
            </a:r>
            <a:r>
              <a:rPr lang="en-US" dirty="0">
                <a:solidFill>
                  <a:schemeClr val="accent4">
                    <a:lumMod val="75000"/>
                  </a:schemeClr>
                </a:solidFill>
                <a:latin typeface="Oswald" pitchFamily="2" charset="77"/>
              </a:rPr>
              <a:t> Ox</a:t>
            </a:r>
          </a:p>
        </p:txBody>
      </p:sp>
      <p:sp>
        <p:nvSpPr>
          <p:cNvPr id="11" name="Google Shape;783;p34">
            <a:extLst>
              <a:ext uri="{FF2B5EF4-FFF2-40B4-BE49-F238E27FC236}">
                <a16:creationId xmlns:a16="http://schemas.microsoft.com/office/drawing/2014/main" id="{F6D5907E-037A-8959-4D75-3ADED9639576}"/>
              </a:ext>
            </a:extLst>
          </p:cNvPr>
          <p:cNvSpPr txBox="1">
            <a:spLocks/>
          </p:cNvSpPr>
          <p:nvPr/>
        </p:nvSpPr>
        <p:spPr>
          <a:xfrm>
            <a:off x="557628" y="2473884"/>
            <a:ext cx="3412672" cy="38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accent4">
                    <a:lumMod val="75000"/>
                  </a:schemeClr>
                </a:solidFill>
                <a:latin typeface="Oswald" pitchFamily="2" charset="77"/>
              </a:rPr>
              <a:t>Phép</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xoay</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quanh</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trục</a:t>
            </a:r>
            <a:r>
              <a:rPr lang="en-US" dirty="0">
                <a:solidFill>
                  <a:schemeClr val="accent4">
                    <a:lumMod val="75000"/>
                  </a:schemeClr>
                </a:solidFill>
                <a:latin typeface="Oswald" pitchFamily="2" charset="77"/>
              </a:rPr>
              <a:t> Oy</a:t>
            </a:r>
          </a:p>
        </p:txBody>
      </p:sp>
      <p:pic>
        <p:nvPicPr>
          <p:cNvPr id="13" name="5FAB8B29-1EE6-4A41-AEEB-8AC03C14999F_316DC449-5328-41E3-8DAA-35AC0F04B7CB.mp4">
            <a:hlinkClick r:id="" action="ppaction://media"/>
            <a:extLst>
              <a:ext uri="{FF2B5EF4-FFF2-40B4-BE49-F238E27FC236}">
                <a16:creationId xmlns:a16="http://schemas.microsoft.com/office/drawing/2014/main" id="{ADF84F7F-A0E5-1AA0-95E9-619EB17BBCB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745314" y="721964"/>
            <a:ext cx="2171473" cy="1874653"/>
          </a:xfrm>
          <a:prstGeom prst="rect">
            <a:avLst/>
          </a:prstGeom>
        </p:spPr>
      </p:pic>
      <p:pic>
        <p:nvPicPr>
          <p:cNvPr id="14" name="D57E9E7A-F0A1-4F35-BC9C-53AA2EDFFE54_83198789-4318-4474-9B8A-9421C84FBD1C.mp4">
            <a:hlinkClick r:id="" action="ppaction://media"/>
            <a:extLst>
              <a:ext uri="{FF2B5EF4-FFF2-40B4-BE49-F238E27FC236}">
                <a16:creationId xmlns:a16="http://schemas.microsoft.com/office/drawing/2014/main" id="{950CE193-8C7B-8055-7CEE-56A0CE85921E}"/>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322359" y="2863584"/>
            <a:ext cx="3017381" cy="1874653"/>
          </a:xfrm>
          <a:prstGeom prst="rect">
            <a:avLst/>
          </a:prstGeom>
        </p:spPr>
      </p:pic>
    </p:spTree>
    <p:extLst>
      <p:ext uri="{BB962C8B-B14F-4D97-AF65-F5344CB8AC3E}">
        <p14:creationId xmlns:p14="http://schemas.microsoft.com/office/powerpoint/2010/main" val="288142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heckerboard(across)">
                                      <p:cBhvr>
                                        <p:cTn id="15" dur="500"/>
                                        <p:tgtEl>
                                          <p:spTgt spid="13"/>
                                        </p:tgtEl>
                                      </p:cBhvr>
                                    </p:animEffect>
                                  </p:childTnLst>
                                </p:cTn>
                              </p:par>
                            </p:childTnLst>
                          </p:cTn>
                        </p:par>
                        <p:par>
                          <p:cTn id="16" fill="hold">
                            <p:stCondLst>
                              <p:cond delay="500"/>
                            </p:stCondLst>
                            <p:childTnLst>
                              <p:par>
                                <p:cTn id="17" presetID="1" presetClass="mediacall" presetSubtype="0" fill="hold" nodeType="afterEffect">
                                  <p:stCondLst>
                                    <p:cond delay="0"/>
                                  </p:stCondLst>
                                  <p:childTnLst>
                                    <p:cmd type="call" cmd="playFrom(0.0)">
                                      <p:cBhvr>
                                        <p:cTn id="18" dur="5033" fill="hold"/>
                                        <p:tgtEl>
                                          <p:spTgt spid="13"/>
                                        </p:tgtEl>
                                      </p:cBhvr>
                                    </p:cmd>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par>
                                <p:cTn id="24" presetID="5" presetClass="entr" presetSubtype="1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heckerboard(across)">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heckerboard(across)">
                                      <p:cBhvr>
                                        <p:cTn id="31" dur="500"/>
                                        <p:tgtEl>
                                          <p:spTgt spid="14"/>
                                        </p:tgtEl>
                                      </p:cBhvr>
                                    </p:animEffect>
                                  </p:childTnLst>
                                </p:cTn>
                              </p:par>
                            </p:childTnLst>
                          </p:cTn>
                        </p:par>
                        <p:par>
                          <p:cTn id="32" fill="hold">
                            <p:stCondLst>
                              <p:cond delay="500"/>
                            </p:stCondLst>
                            <p:childTnLst>
                              <p:par>
                                <p:cTn id="33" presetID="1" presetClass="mediacall" presetSubtype="0" fill="hold" nodeType="afterEffect">
                                  <p:stCondLst>
                                    <p:cond delay="0"/>
                                  </p:stCondLst>
                                  <p:childTnLst>
                                    <p:cmd type="call" cmd="playFrom(0.0)">
                                      <p:cBhvr>
                                        <p:cTn id="34" dur="503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13"/>
                </p:tgtEl>
              </p:cMediaNode>
            </p:video>
            <p:video>
              <p:cMediaNode vol="80000">
                <p:cTn id="36" fill="hold" display="0">
                  <p:stCondLst>
                    <p:cond delay="indefinite"/>
                  </p:stCondLst>
                </p:cTn>
                <p:tgtEl>
                  <p:spTgt spid="14"/>
                </p:tgtEl>
              </p:cMediaNode>
            </p:video>
          </p:childTnLst>
        </p:cTn>
      </p:par>
    </p:tnLst>
    <p:bldLst>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1224" name="Google Shape;1224;p48"/>
          <p:cNvGrpSpPr/>
          <p:nvPr/>
        </p:nvGrpSpPr>
        <p:grpSpPr>
          <a:xfrm>
            <a:off x="4524300" y="278839"/>
            <a:ext cx="113014" cy="4619731"/>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885;p38">
            <a:extLst>
              <a:ext uri="{FF2B5EF4-FFF2-40B4-BE49-F238E27FC236}">
                <a16:creationId xmlns:a16="http://schemas.microsoft.com/office/drawing/2014/main" id="{67F43A41-A9D4-C5C4-5BD7-FF5FA92E28E9}"/>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Thực</a:t>
            </a:r>
            <a:r>
              <a:rPr lang="en-US" sz="2800" dirty="0"/>
              <a:t> </a:t>
            </a:r>
            <a:r>
              <a:rPr lang="en-US" sz="2800" dirty="0" err="1"/>
              <a:t>hiện</a:t>
            </a:r>
            <a:r>
              <a:rPr lang="en-US" sz="2800" dirty="0"/>
              <a:t> Animation</a:t>
            </a:r>
            <a:endParaRPr sz="2800" dirty="0"/>
          </a:p>
        </p:txBody>
      </p:sp>
      <p:sp>
        <p:nvSpPr>
          <p:cNvPr id="10" name="Google Shape;783;p34">
            <a:extLst>
              <a:ext uri="{FF2B5EF4-FFF2-40B4-BE49-F238E27FC236}">
                <a16:creationId xmlns:a16="http://schemas.microsoft.com/office/drawing/2014/main" id="{A35DDAC0-60F0-B726-1DCC-27BB5B8BEDDC}"/>
              </a:ext>
            </a:extLst>
          </p:cNvPr>
          <p:cNvSpPr txBox="1">
            <a:spLocks/>
          </p:cNvSpPr>
          <p:nvPr/>
        </p:nvSpPr>
        <p:spPr>
          <a:xfrm>
            <a:off x="557628" y="721964"/>
            <a:ext cx="3412672" cy="38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accent4">
                    <a:lumMod val="75000"/>
                  </a:schemeClr>
                </a:solidFill>
                <a:latin typeface="Oswald" pitchFamily="2" charset="77"/>
              </a:rPr>
              <a:t>Phép</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xoay</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quanh</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trục</a:t>
            </a:r>
            <a:r>
              <a:rPr lang="en-US" dirty="0">
                <a:solidFill>
                  <a:schemeClr val="accent4">
                    <a:lumMod val="75000"/>
                  </a:schemeClr>
                </a:solidFill>
                <a:latin typeface="Oswald" pitchFamily="2" charset="77"/>
              </a:rPr>
              <a:t> Oy </a:t>
            </a:r>
            <a:r>
              <a:rPr lang="en-US" dirty="0" err="1">
                <a:solidFill>
                  <a:schemeClr val="accent4">
                    <a:lumMod val="75000"/>
                  </a:schemeClr>
                </a:solidFill>
                <a:latin typeface="Oswald" pitchFamily="2" charset="77"/>
              </a:rPr>
              <a:t>và</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tịnh</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tiến</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theo</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Ox,Oy</a:t>
            </a:r>
            <a:endParaRPr lang="en-US" dirty="0">
              <a:solidFill>
                <a:schemeClr val="accent4">
                  <a:lumMod val="75000"/>
                </a:schemeClr>
              </a:solidFill>
              <a:latin typeface="Oswald" pitchFamily="2" charset="77"/>
            </a:endParaRPr>
          </a:p>
        </p:txBody>
      </p:sp>
      <p:pic>
        <p:nvPicPr>
          <p:cNvPr id="3" name="Picture 2" descr="A screen shot of a computer program&#10;&#10;Description automatically generated with medium confidence">
            <a:extLst>
              <a:ext uri="{FF2B5EF4-FFF2-40B4-BE49-F238E27FC236}">
                <a16:creationId xmlns:a16="http://schemas.microsoft.com/office/drawing/2014/main" id="{13E13C80-AF0E-7BBA-5858-2682FD6812AB}"/>
              </a:ext>
            </a:extLst>
          </p:cNvPr>
          <p:cNvPicPr>
            <a:picLocks noChangeAspect="1"/>
          </p:cNvPicPr>
          <p:nvPr/>
        </p:nvPicPr>
        <p:blipFill>
          <a:blip r:embed="rId5"/>
          <a:stretch>
            <a:fillRect/>
          </a:stretch>
        </p:blipFill>
        <p:spPr>
          <a:xfrm>
            <a:off x="437300" y="1342572"/>
            <a:ext cx="3810000" cy="3454400"/>
          </a:xfrm>
          <a:prstGeom prst="rect">
            <a:avLst/>
          </a:prstGeom>
        </p:spPr>
      </p:pic>
      <p:pic>
        <p:nvPicPr>
          <p:cNvPr id="7" name="C6B3EA4F-BE2D-4311-9F05-A7CFDD63AFE2_44E4132C-9DBF-4E48-A303-AC3C4BEDD2F1.mp4">
            <a:hlinkClick r:id="" action="ppaction://media"/>
            <a:extLst>
              <a:ext uri="{FF2B5EF4-FFF2-40B4-BE49-F238E27FC236}">
                <a16:creationId xmlns:a16="http://schemas.microsoft.com/office/drawing/2014/main" id="{17A6B94F-D663-0147-7A62-8FC8C6E3BD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14314" y="1543050"/>
            <a:ext cx="4107745" cy="2677886"/>
          </a:xfrm>
          <a:prstGeom prst="rect">
            <a:avLst/>
          </a:prstGeom>
        </p:spPr>
      </p:pic>
    </p:spTree>
    <p:extLst>
      <p:ext uri="{BB962C8B-B14F-4D97-AF65-F5344CB8AC3E}">
        <p14:creationId xmlns:p14="http://schemas.microsoft.com/office/powerpoint/2010/main" val="115779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childTnLst>
                          </p:cTn>
                        </p:par>
                        <p:par>
                          <p:cTn id="16" fill="hold">
                            <p:stCondLst>
                              <p:cond delay="500"/>
                            </p:stCondLst>
                            <p:childTnLst>
                              <p:par>
                                <p:cTn id="17" presetID="1" presetClass="mediacall" presetSubtype="0" fill="hold" nodeType="afterEffect">
                                  <p:stCondLst>
                                    <p:cond delay="0"/>
                                  </p:stCondLst>
                                  <p:childTnLst>
                                    <p:cmd type="call" cmd="playFrom(0.0)">
                                      <p:cBhvr>
                                        <p:cTn id="18" dur="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7"/>
                </p:tgtEl>
              </p:cMediaNode>
            </p:video>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1224" name="Google Shape;1224;p48"/>
          <p:cNvGrpSpPr/>
          <p:nvPr/>
        </p:nvGrpSpPr>
        <p:grpSpPr>
          <a:xfrm>
            <a:off x="4524300" y="278839"/>
            <a:ext cx="113014" cy="4619731"/>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885;p38">
            <a:extLst>
              <a:ext uri="{FF2B5EF4-FFF2-40B4-BE49-F238E27FC236}">
                <a16:creationId xmlns:a16="http://schemas.microsoft.com/office/drawing/2014/main" id="{67F43A41-A9D4-C5C4-5BD7-FF5FA92E28E9}"/>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Thực</a:t>
            </a:r>
            <a:r>
              <a:rPr lang="en-US" sz="2800" dirty="0"/>
              <a:t> </a:t>
            </a:r>
            <a:r>
              <a:rPr lang="en-US" sz="2800" dirty="0" err="1"/>
              <a:t>hiện</a:t>
            </a:r>
            <a:r>
              <a:rPr lang="en-US" sz="2800" dirty="0"/>
              <a:t> Animation</a:t>
            </a:r>
            <a:endParaRPr sz="2800" dirty="0"/>
          </a:p>
        </p:txBody>
      </p:sp>
      <p:sp>
        <p:nvSpPr>
          <p:cNvPr id="10" name="Google Shape;783;p34">
            <a:extLst>
              <a:ext uri="{FF2B5EF4-FFF2-40B4-BE49-F238E27FC236}">
                <a16:creationId xmlns:a16="http://schemas.microsoft.com/office/drawing/2014/main" id="{A35DDAC0-60F0-B726-1DCC-27BB5B8BEDDC}"/>
              </a:ext>
            </a:extLst>
          </p:cNvPr>
          <p:cNvSpPr txBox="1">
            <a:spLocks/>
          </p:cNvSpPr>
          <p:nvPr/>
        </p:nvSpPr>
        <p:spPr>
          <a:xfrm>
            <a:off x="557628" y="721964"/>
            <a:ext cx="3412672" cy="38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accent4">
                    <a:lumMod val="75000"/>
                  </a:schemeClr>
                </a:solidFill>
                <a:latin typeface="Oswald" pitchFamily="2" charset="77"/>
              </a:rPr>
              <a:t>Phép</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xoay</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quanh</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trục</a:t>
            </a:r>
            <a:r>
              <a:rPr lang="en-US" dirty="0">
                <a:solidFill>
                  <a:schemeClr val="accent4">
                    <a:lumMod val="75000"/>
                  </a:schemeClr>
                </a:solidFill>
                <a:latin typeface="Oswald" pitchFamily="2" charset="77"/>
              </a:rPr>
              <a:t> Oy </a:t>
            </a:r>
            <a:r>
              <a:rPr lang="en-US" dirty="0" err="1">
                <a:solidFill>
                  <a:schemeClr val="accent4">
                    <a:lumMod val="75000"/>
                  </a:schemeClr>
                </a:solidFill>
                <a:latin typeface="Oswald" pitchFamily="2" charset="77"/>
              </a:rPr>
              <a:t>và</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tịnh</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tiến</a:t>
            </a:r>
            <a:r>
              <a:rPr lang="en-US" dirty="0">
                <a:solidFill>
                  <a:schemeClr val="accent4">
                    <a:lumMod val="75000"/>
                  </a:schemeClr>
                </a:solidFill>
                <a:latin typeface="Oswald" pitchFamily="2" charset="77"/>
              </a:rPr>
              <a:t> </a:t>
            </a:r>
            <a:r>
              <a:rPr lang="en-US" dirty="0" err="1">
                <a:solidFill>
                  <a:schemeClr val="accent4">
                    <a:lumMod val="75000"/>
                  </a:schemeClr>
                </a:solidFill>
                <a:latin typeface="Oswald" pitchFamily="2" charset="77"/>
              </a:rPr>
              <a:t>theo</a:t>
            </a:r>
            <a:r>
              <a:rPr lang="en-US" dirty="0">
                <a:solidFill>
                  <a:schemeClr val="accent4">
                    <a:lumMod val="75000"/>
                  </a:schemeClr>
                </a:solidFill>
                <a:latin typeface="Oswald" pitchFamily="2" charset="77"/>
              </a:rPr>
              <a:t> Oy</a:t>
            </a:r>
          </a:p>
        </p:txBody>
      </p:sp>
      <p:pic>
        <p:nvPicPr>
          <p:cNvPr id="6" name="Picture 5" descr="A screen shot of a computer code&#10;&#10;Description automatically generated with low confidence">
            <a:extLst>
              <a:ext uri="{FF2B5EF4-FFF2-40B4-BE49-F238E27FC236}">
                <a16:creationId xmlns:a16="http://schemas.microsoft.com/office/drawing/2014/main" id="{EBA88838-12A6-66E8-C735-FD5C027813FB}"/>
              </a:ext>
            </a:extLst>
          </p:cNvPr>
          <p:cNvPicPr>
            <a:picLocks noChangeAspect="1"/>
          </p:cNvPicPr>
          <p:nvPr/>
        </p:nvPicPr>
        <p:blipFill>
          <a:blip r:embed="rId5"/>
          <a:stretch>
            <a:fillRect/>
          </a:stretch>
        </p:blipFill>
        <p:spPr>
          <a:xfrm>
            <a:off x="369737" y="1388413"/>
            <a:ext cx="3784827" cy="3125231"/>
          </a:xfrm>
          <a:prstGeom prst="rect">
            <a:avLst/>
          </a:prstGeom>
        </p:spPr>
      </p:pic>
      <p:pic>
        <p:nvPicPr>
          <p:cNvPr id="7" name="C8D27AD8-D5A8-436F-887A-B868F71AD8B4_B73D88B4-D594-43A8-8648-C55E0AA35D84.mp4">
            <a:hlinkClick r:id="" action="ppaction://media"/>
            <a:extLst>
              <a:ext uri="{FF2B5EF4-FFF2-40B4-BE49-F238E27FC236}">
                <a16:creationId xmlns:a16="http://schemas.microsoft.com/office/drawing/2014/main" id="{44C47BA1-5821-66AA-696A-A8850F80A17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91314" y="1592036"/>
            <a:ext cx="3600755" cy="2392136"/>
          </a:xfrm>
          <a:prstGeom prst="rect">
            <a:avLst/>
          </a:prstGeom>
        </p:spPr>
      </p:pic>
    </p:spTree>
    <p:extLst>
      <p:ext uri="{BB962C8B-B14F-4D97-AF65-F5344CB8AC3E}">
        <p14:creationId xmlns:p14="http://schemas.microsoft.com/office/powerpoint/2010/main" val="37524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childTnLst>
                          </p:cTn>
                        </p:par>
                        <p:par>
                          <p:cTn id="16" fill="hold">
                            <p:stCondLst>
                              <p:cond delay="500"/>
                            </p:stCondLst>
                            <p:childTnLst>
                              <p:par>
                                <p:cTn id="17" presetID="1" presetClass="mediacall" presetSubtype="0" fill="hold" nodeType="afterEffect">
                                  <p:stCondLst>
                                    <p:cond delay="0"/>
                                  </p:stCondLst>
                                  <p:childTnLst>
                                    <p:cmd type="call" cmd="playFrom(0.0)">
                                      <p:cBhvr>
                                        <p:cTn id="18" dur="5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7"/>
                </p:tgtEl>
              </p:cMediaNode>
            </p:video>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48"/>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90" name="Google Shape;1190;p48"/>
          <p:cNvSpPr txBox="1">
            <a:spLocks noGrp="1"/>
          </p:cNvSpPr>
          <p:nvPr>
            <p:ph type="title" idx="2"/>
          </p:nvPr>
        </p:nvSpPr>
        <p:spPr>
          <a:xfrm>
            <a:off x="3216900" y="2744525"/>
            <a:ext cx="2622000" cy="8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Demo</a:t>
            </a:r>
            <a:endParaRPr dirty="0"/>
          </a:p>
        </p:txBody>
      </p:sp>
      <p:grpSp>
        <p:nvGrpSpPr>
          <p:cNvPr id="1191" name="Google Shape;1191;p48"/>
          <p:cNvGrpSpPr/>
          <p:nvPr/>
        </p:nvGrpSpPr>
        <p:grpSpPr>
          <a:xfrm>
            <a:off x="6275293" y="1383097"/>
            <a:ext cx="2377303" cy="2377303"/>
            <a:chOff x="5612559" y="834972"/>
            <a:chExt cx="3473558" cy="3473558"/>
          </a:xfrm>
        </p:grpSpPr>
        <p:sp>
          <p:nvSpPr>
            <p:cNvPr id="1192" name="Google Shape;1192;p48"/>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8"/>
          <p:cNvGrpSpPr/>
          <p:nvPr/>
        </p:nvGrpSpPr>
        <p:grpSpPr>
          <a:xfrm>
            <a:off x="2598300" y="1013625"/>
            <a:ext cx="95400" cy="3116250"/>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58028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Nội</a:t>
            </a:r>
            <a:r>
              <a:rPr lang="en" dirty="0"/>
              <a:t> dung</a:t>
            </a:r>
            <a:endParaRPr dirty="0"/>
          </a:p>
        </p:txBody>
      </p:sp>
      <p:sp>
        <p:nvSpPr>
          <p:cNvPr id="674" name="Google Shape;674;p29"/>
          <p:cNvSpPr txBox="1">
            <a:spLocks noGrp="1"/>
          </p:cNvSpPr>
          <p:nvPr>
            <p:ph type="subTitle" idx="1"/>
          </p:nvPr>
        </p:nvSpPr>
        <p:spPr>
          <a:xfrm>
            <a:off x="131821" y="2829200"/>
            <a:ext cx="23172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Giới</a:t>
            </a:r>
            <a:r>
              <a:rPr lang="en" dirty="0"/>
              <a:t> </a:t>
            </a:r>
            <a:r>
              <a:rPr lang="en" dirty="0" err="1"/>
              <a:t>thiệu</a:t>
            </a:r>
            <a:endParaRPr dirty="0"/>
          </a:p>
        </p:txBody>
      </p:sp>
      <p:sp>
        <p:nvSpPr>
          <p:cNvPr id="675" name="Google Shape;675;p29"/>
          <p:cNvSpPr txBox="1">
            <a:spLocks noGrp="1"/>
          </p:cNvSpPr>
          <p:nvPr>
            <p:ph type="title" idx="2"/>
          </p:nvPr>
        </p:nvSpPr>
        <p:spPr>
          <a:xfrm>
            <a:off x="741421" y="2376900"/>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77" name="Google Shape;677;p29"/>
          <p:cNvSpPr txBox="1">
            <a:spLocks noGrp="1"/>
          </p:cNvSpPr>
          <p:nvPr>
            <p:ph type="subTitle" idx="4"/>
          </p:nvPr>
        </p:nvSpPr>
        <p:spPr>
          <a:xfrm>
            <a:off x="2523642" y="2829200"/>
            <a:ext cx="23169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Các</a:t>
            </a:r>
            <a:r>
              <a:rPr lang="en" dirty="0"/>
              <a:t> </a:t>
            </a:r>
            <a:r>
              <a:rPr lang="en" dirty="0" err="1"/>
              <a:t>phép</a:t>
            </a:r>
            <a:r>
              <a:rPr lang="en" dirty="0"/>
              <a:t> </a:t>
            </a:r>
            <a:r>
              <a:rPr lang="en" dirty="0" err="1"/>
              <a:t>biến</a:t>
            </a:r>
            <a:r>
              <a:rPr lang="en" dirty="0"/>
              <a:t> </a:t>
            </a:r>
            <a:r>
              <a:rPr lang="en" dirty="0" err="1"/>
              <a:t>đổi</a:t>
            </a:r>
            <a:endParaRPr dirty="0"/>
          </a:p>
        </p:txBody>
      </p:sp>
      <p:sp>
        <p:nvSpPr>
          <p:cNvPr id="678" name="Google Shape;678;p29"/>
          <p:cNvSpPr txBox="1">
            <a:spLocks noGrp="1"/>
          </p:cNvSpPr>
          <p:nvPr>
            <p:ph type="title" idx="5"/>
          </p:nvPr>
        </p:nvSpPr>
        <p:spPr>
          <a:xfrm>
            <a:off x="3133167" y="2376900"/>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80" name="Google Shape;680;p29"/>
          <p:cNvSpPr txBox="1">
            <a:spLocks noGrp="1"/>
          </p:cNvSpPr>
          <p:nvPr>
            <p:ph type="subTitle" idx="7"/>
          </p:nvPr>
        </p:nvSpPr>
        <p:spPr>
          <a:xfrm>
            <a:off x="4840542" y="2829200"/>
            <a:ext cx="23169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Thực</a:t>
            </a:r>
            <a:r>
              <a:rPr lang="en" dirty="0"/>
              <a:t> </a:t>
            </a:r>
            <a:r>
              <a:rPr lang="en" dirty="0" err="1"/>
              <a:t>hiện</a:t>
            </a:r>
            <a:endParaRPr dirty="0"/>
          </a:p>
        </p:txBody>
      </p:sp>
      <p:sp>
        <p:nvSpPr>
          <p:cNvPr id="681" name="Google Shape;681;p29"/>
          <p:cNvSpPr txBox="1">
            <a:spLocks noGrp="1"/>
          </p:cNvSpPr>
          <p:nvPr>
            <p:ph type="title" idx="8"/>
          </p:nvPr>
        </p:nvSpPr>
        <p:spPr>
          <a:xfrm>
            <a:off x="5450042" y="2376900"/>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 name="Google Shape;680;p29">
            <a:extLst>
              <a:ext uri="{FF2B5EF4-FFF2-40B4-BE49-F238E27FC236}">
                <a16:creationId xmlns:a16="http://schemas.microsoft.com/office/drawing/2014/main" id="{337F6D3C-6912-F2AD-EE3D-9213621DFE8F}"/>
              </a:ext>
            </a:extLst>
          </p:cNvPr>
          <p:cNvSpPr txBox="1">
            <a:spLocks/>
          </p:cNvSpPr>
          <p:nvPr/>
        </p:nvSpPr>
        <p:spPr>
          <a:xfrm>
            <a:off x="7157442" y="2829200"/>
            <a:ext cx="1546086"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3"/>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dirty="0">
                <a:solidFill>
                  <a:schemeClr val="accent6">
                    <a:lumMod val="75000"/>
                  </a:schemeClr>
                </a:solidFill>
              </a:rPr>
              <a:t>Demo</a:t>
            </a:r>
          </a:p>
        </p:txBody>
      </p:sp>
      <p:sp>
        <p:nvSpPr>
          <p:cNvPr id="27" name="Google Shape;681;p29">
            <a:extLst>
              <a:ext uri="{FF2B5EF4-FFF2-40B4-BE49-F238E27FC236}">
                <a16:creationId xmlns:a16="http://schemas.microsoft.com/office/drawing/2014/main" id="{3D437EF0-D7BC-3F8D-3A48-BD045BC06B52}"/>
              </a:ext>
            </a:extLst>
          </p:cNvPr>
          <p:cNvSpPr txBox="1">
            <a:spLocks/>
          </p:cNvSpPr>
          <p:nvPr/>
        </p:nvSpPr>
        <p:spPr>
          <a:xfrm>
            <a:off x="7439806" y="2376900"/>
            <a:ext cx="887737"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3"/>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accent6">
                    <a:lumMod val="75000"/>
                  </a:schemeClr>
                </a:solidFill>
              </a:rPr>
              <a:t>04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3"/>
        <p:cNvGrpSpPr/>
        <p:nvPr/>
      </p:nvGrpSpPr>
      <p:grpSpPr>
        <a:xfrm>
          <a:off x="0" y="0"/>
          <a:ext cx="0" cy="0"/>
          <a:chOff x="0" y="0"/>
          <a:chExt cx="0" cy="0"/>
        </a:xfrm>
      </p:grpSpPr>
      <p:sp>
        <p:nvSpPr>
          <p:cNvPr id="804" name="Google Shape;804;p35"/>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805" name="Google Shape;805;p35"/>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Giới</a:t>
            </a:r>
            <a:r>
              <a:rPr lang="en" dirty="0"/>
              <a:t> </a:t>
            </a:r>
            <a:r>
              <a:rPr lang="en" dirty="0" err="1"/>
              <a:t>thiệu</a:t>
            </a:r>
            <a:endParaRPr dirty="0"/>
          </a:p>
        </p:txBody>
      </p:sp>
      <p:grpSp>
        <p:nvGrpSpPr>
          <p:cNvPr id="806" name="Google Shape;806;p35"/>
          <p:cNvGrpSpPr/>
          <p:nvPr/>
        </p:nvGrpSpPr>
        <p:grpSpPr>
          <a:xfrm>
            <a:off x="6275049" y="1382979"/>
            <a:ext cx="2377553" cy="2377553"/>
            <a:chOff x="6198197" y="1098851"/>
            <a:chExt cx="2945797" cy="2945797"/>
          </a:xfrm>
        </p:grpSpPr>
        <p:sp>
          <p:nvSpPr>
            <p:cNvPr id="807" name="Google Shape;807;p35"/>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35"/>
          <p:cNvGrpSpPr/>
          <p:nvPr/>
        </p:nvGrpSpPr>
        <p:grpSpPr>
          <a:xfrm>
            <a:off x="2598300" y="1013625"/>
            <a:ext cx="95400" cy="3116250"/>
            <a:chOff x="4524300" y="1013625"/>
            <a:chExt cx="95400" cy="3116250"/>
          </a:xfrm>
        </p:grpSpPr>
        <p:sp>
          <p:nvSpPr>
            <p:cNvPr id="840" name="Google Shape;840;p3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a:t>
            </a:r>
            <a:r>
              <a:rPr lang="en" dirty="0" err="1"/>
              <a:t>Giới</a:t>
            </a:r>
            <a:r>
              <a:rPr lang="en" dirty="0"/>
              <a:t> </a:t>
            </a:r>
            <a:r>
              <a:rPr lang="en" dirty="0" err="1"/>
              <a:t>Thiệu</a:t>
            </a:r>
            <a:endParaRPr dirty="0"/>
          </a:p>
        </p:txBody>
      </p:sp>
      <p:sp>
        <p:nvSpPr>
          <p:cNvPr id="887" name="Google Shape;887;p38"/>
          <p:cNvSpPr txBox="1">
            <a:spLocks noGrp="1"/>
          </p:cNvSpPr>
          <p:nvPr>
            <p:ph type="subTitle" idx="2"/>
          </p:nvPr>
        </p:nvSpPr>
        <p:spPr>
          <a:xfrm>
            <a:off x="720000" y="1433400"/>
            <a:ext cx="4309201" cy="31701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vi-VN" sz="1800" dirty="0">
                <a:latin typeface="Oswald" pitchFamily="2" charset="77"/>
                <a:cs typeface="Roboto Condensed" panose="02000000000000000000" pitchFamily="2" charset="0"/>
              </a:rPr>
              <a:t>WebGL (Web Graphics Library) là một thư viện đồ họa dành cho web, nó được dẫn xuất từ OpenGL ES (thư viện đồ họa 2D và 3D trên hệ thống nhúng: điện thoại, đồ điện tử, xe cơ giới). </a:t>
            </a:r>
            <a:endParaRPr lang="en-US" sz="1800" dirty="0">
              <a:latin typeface="Oswald" pitchFamily="2" charset="77"/>
              <a:cs typeface="Roboto Condensed" panose="02000000000000000000" pitchFamily="2" charset="0"/>
            </a:endParaRPr>
          </a:p>
          <a:p>
            <a:pPr marL="285750" lvl="0" indent="-285750" algn="just" rtl="0">
              <a:spcBef>
                <a:spcPts val="0"/>
              </a:spcBef>
              <a:spcAft>
                <a:spcPts val="0"/>
              </a:spcAft>
              <a:buFont typeface="Arial" panose="020B0604020202020204" pitchFamily="34" charset="0"/>
              <a:buChar char="•"/>
            </a:pPr>
            <a:endParaRPr lang="en-US" sz="1800" dirty="0">
              <a:latin typeface="Oswald" pitchFamily="2" charset="77"/>
              <a:cs typeface="Roboto Condensed" panose="02000000000000000000" pitchFamily="2" charset="0"/>
            </a:endParaRPr>
          </a:p>
          <a:p>
            <a:pPr marL="285750" lvl="0" indent="-285750" algn="just" rtl="0">
              <a:spcBef>
                <a:spcPts val="0"/>
              </a:spcBef>
              <a:spcAft>
                <a:spcPts val="0"/>
              </a:spcAft>
              <a:buFont typeface="Arial" panose="020B0604020202020204" pitchFamily="34" charset="0"/>
              <a:buChar char="•"/>
            </a:pPr>
            <a:r>
              <a:rPr lang="vi-VN" sz="1800" dirty="0">
                <a:latin typeface="Oswald" pitchFamily="2" charset="77"/>
                <a:cs typeface="Roboto Condensed" panose="02000000000000000000" pitchFamily="2" charset="0"/>
              </a:rPr>
              <a:t>WebGL cung cấp các chức năng cơ bản tương tự OpenGL ES và hoạt động tốt trên các phân cứng đồ họa 3D hiện đại. WebGL là javascript API có thể sử dụng được trong HTML5</a:t>
            </a:r>
            <a:endParaRPr lang="en-US" sz="1800" dirty="0">
              <a:latin typeface="Oswald" pitchFamily="2" charset="77"/>
              <a:cs typeface="Roboto Condensed" panose="02000000000000000000" pitchFamily="2" charset="0"/>
            </a:endParaRPr>
          </a:p>
          <a:p>
            <a:pPr marL="285750" lvl="0" indent="-285750" algn="just" rtl="0">
              <a:spcBef>
                <a:spcPts val="0"/>
              </a:spcBef>
              <a:spcAft>
                <a:spcPts val="0"/>
              </a:spcAft>
              <a:buFont typeface="Arial" panose="020B0604020202020204" pitchFamily="34" charset="0"/>
              <a:buChar char="•"/>
            </a:pPr>
            <a:endParaRPr lang="en-US" sz="1800" dirty="0">
              <a:latin typeface="Oswald" pitchFamily="2" charset="77"/>
              <a:cs typeface="Roboto Condensed" panose="02000000000000000000" pitchFamily="2" charset="0"/>
            </a:endParaRPr>
          </a:p>
          <a:p>
            <a:pPr marL="0" lvl="0" indent="0" algn="just" rtl="0">
              <a:spcBef>
                <a:spcPts val="0"/>
              </a:spcBef>
              <a:spcAft>
                <a:spcPts val="0"/>
              </a:spcAft>
              <a:buNone/>
            </a:pPr>
            <a:endParaRPr sz="1800" dirty="0">
              <a:latin typeface="Oswald" pitchFamily="2" charset="77"/>
            </a:endParaRPr>
          </a:p>
        </p:txBody>
      </p:sp>
      <p:pic>
        <p:nvPicPr>
          <p:cNvPr id="13" name="Picture 12" descr="A black and white logo&#10;&#10;Description automatically generated with medium confidence">
            <a:extLst>
              <a:ext uri="{FF2B5EF4-FFF2-40B4-BE49-F238E27FC236}">
                <a16:creationId xmlns:a16="http://schemas.microsoft.com/office/drawing/2014/main" id="{4A504797-506A-742D-1542-194F5A6A7BB4}"/>
              </a:ext>
            </a:extLst>
          </p:cNvPr>
          <p:cNvPicPr>
            <a:picLocks noChangeAspect="1"/>
          </p:cNvPicPr>
          <p:nvPr/>
        </p:nvPicPr>
        <p:blipFill>
          <a:blip r:embed="rId3"/>
          <a:stretch>
            <a:fillRect/>
          </a:stretch>
        </p:blipFill>
        <p:spPr>
          <a:xfrm>
            <a:off x="5172800" y="1942097"/>
            <a:ext cx="3251200" cy="1524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a:t>
            </a:r>
            <a:r>
              <a:rPr lang="en" dirty="0" err="1"/>
              <a:t>Giới</a:t>
            </a:r>
            <a:r>
              <a:rPr lang="en" dirty="0"/>
              <a:t> </a:t>
            </a:r>
            <a:r>
              <a:rPr lang="en" dirty="0" err="1"/>
              <a:t>Thiệu</a:t>
            </a:r>
            <a:endParaRPr dirty="0"/>
          </a:p>
        </p:txBody>
      </p:sp>
      <p:sp>
        <p:nvSpPr>
          <p:cNvPr id="887" name="Google Shape;887;p38"/>
          <p:cNvSpPr txBox="1">
            <a:spLocks noGrp="1"/>
          </p:cNvSpPr>
          <p:nvPr>
            <p:ph type="subTitle" idx="2"/>
          </p:nvPr>
        </p:nvSpPr>
        <p:spPr>
          <a:xfrm>
            <a:off x="720000" y="1433400"/>
            <a:ext cx="4309201" cy="31701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vi-VN" sz="1800" dirty="0">
                <a:latin typeface="Oswald" pitchFamily="2" charset="77"/>
                <a:cs typeface="Roboto Condensed" panose="02000000000000000000" pitchFamily="2" charset="0"/>
              </a:rPr>
              <a:t>ThreeJS là thư viện JS sử dụng WebGl để vẽ 3D. Tức là WebGL sẽ build hình ảnh 3D dựa theo code ThreeJS của bạn để vẽ các điểm, đường và tam giác. </a:t>
            </a:r>
            <a:endParaRPr lang="en-US" sz="1800" dirty="0">
              <a:latin typeface="Oswald" pitchFamily="2" charset="77"/>
              <a:cs typeface="Roboto Condensed" panose="02000000000000000000" pitchFamily="2" charset="0"/>
            </a:endParaRPr>
          </a:p>
          <a:p>
            <a:pPr marL="285750" lvl="0" indent="-285750" algn="just" rtl="0">
              <a:spcBef>
                <a:spcPts val="0"/>
              </a:spcBef>
              <a:spcAft>
                <a:spcPts val="0"/>
              </a:spcAft>
              <a:buFont typeface="Arial" panose="020B0604020202020204" pitchFamily="34" charset="0"/>
              <a:buChar char="•"/>
            </a:pPr>
            <a:endParaRPr lang="en-US" sz="1800" dirty="0">
              <a:latin typeface="Oswald" pitchFamily="2" charset="77"/>
              <a:cs typeface="Roboto Condensed" panose="02000000000000000000" pitchFamily="2" charset="0"/>
            </a:endParaRPr>
          </a:p>
          <a:p>
            <a:pPr marL="285750" lvl="0" indent="-285750" algn="just" rtl="0">
              <a:spcBef>
                <a:spcPts val="0"/>
              </a:spcBef>
              <a:spcAft>
                <a:spcPts val="0"/>
              </a:spcAft>
              <a:buFont typeface="Arial" panose="020B0604020202020204" pitchFamily="34" charset="0"/>
              <a:buChar char="•"/>
            </a:pPr>
            <a:r>
              <a:rPr lang="vi-VN" sz="1800" dirty="0">
                <a:latin typeface="Oswald" pitchFamily="2" charset="77"/>
                <a:cs typeface="Roboto Condensed" panose="02000000000000000000" pitchFamily="2" charset="0"/>
              </a:rPr>
              <a:t>ThreeJS giúp chúng ta tạo nên các hình ảnh 3D trên brower chỉ bằng JS mà không cần phải tại platform, application nào để người dùng có thể trải nghiệm hình ảnh 3D</a:t>
            </a:r>
            <a:endParaRPr lang="en-US" sz="1800" dirty="0">
              <a:latin typeface="Oswald" pitchFamily="2" charset="77"/>
              <a:cs typeface="Roboto Condensed" panose="02000000000000000000" pitchFamily="2" charset="0"/>
            </a:endParaRPr>
          </a:p>
          <a:p>
            <a:pPr marL="0" lvl="0" indent="0" algn="just" rtl="0">
              <a:spcBef>
                <a:spcPts val="0"/>
              </a:spcBef>
              <a:spcAft>
                <a:spcPts val="0"/>
              </a:spcAft>
              <a:buNone/>
            </a:pPr>
            <a:endParaRPr sz="1800" dirty="0">
              <a:latin typeface="Oswald" pitchFamily="2" charset="77"/>
            </a:endParaRPr>
          </a:p>
        </p:txBody>
      </p:sp>
      <p:pic>
        <p:nvPicPr>
          <p:cNvPr id="3" name="Picture 2" descr="A picture containing line, font, design&#10;&#10;Description automatically generated">
            <a:extLst>
              <a:ext uri="{FF2B5EF4-FFF2-40B4-BE49-F238E27FC236}">
                <a16:creationId xmlns:a16="http://schemas.microsoft.com/office/drawing/2014/main" id="{86191368-9F84-7A92-DACA-8FE29B3A78E2}"/>
              </a:ext>
            </a:extLst>
          </p:cNvPr>
          <p:cNvPicPr>
            <a:picLocks noChangeAspect="1"/>
          </p:cNvPicPr>
          <p:nvPr/>
        </p:nvPicPr>
        <p:blipFill>
          <a:blip r:embed="rId3"/>
          <a:stretch>
            <a:fillRect/>
          </a:stretch>
        </p:blipFill>
        <p:spPr>
          <a:xfrm>
            <a:off x="5468352" y="1865896"/>
            <a:ext cx="3172107" cy="1611229"/>
          </a:xfrm>
          <a:prstGeom prst="rect">
            <a:avLst/>
          </a:prstGeom>
        </p:spPr>
      </p:pic>
    </p:spTree>
    <p:extLst>
      <p:ext uri="{BB962C8B-B14F-4D97-AF65-F5344CB8AC3E}">
        <p14:creationId xmlns:p14="http://schemas.microsoft.com/office/powerpoint/2010/main" val="149550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a:t>
            </a:r>
            <a:r>
              <a:rPr lang="en" dirty="0" err="1"/>
              <a:t>Giới</a:t>
            </a:r>
            <a:r>
              <a:rPr lang="en" dirty="0"/>
              <a:t> </a:t>
            </a:r>
            <a:r>
              <a:rPr lang="en" dirty="0" err="1"/>
              <a:t>Thiệu</a:t>
            </a:r>
            <a:endParaRPr dirty="0"/>
          </a:p>
        </p:txBody>
      </p:sp>
      <p:sp>
        <p:nvSpPr>
          <p:cNvPr id="887" name="Google Shape;887;p38"/>
          <p:cNvSpPr txBox="1">
            <a:spLocks noGrp="1"/>
          </p:cNvSpPr>
          <p:nvPr>
            <p:ph type="subTitle" idx="2"/>
          </p:nvPr>
        </p:nvSpPr>
        <p:spPr>
          <a:xfrm>
            <a:off x="720000" y="1433400"/>
            <a:ext cx="7581789" cy="229638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vi-VN" sz="2000" b="0" i="0" u="none" strike="noStrike" dirty="0">
                <a:solidFill>
                  <a:srgbClr val="D0EDD2"/>
                </a:solidFill>
                <a:effectLst/>
                <a:latin typeface="Oswald" pitchFamily="2" charset="77"/>
              </a:rPr>
              <a:t>Animation 3D là một công nghệ trực quan hóa mạnh mẽ, mang đến hiệu ứng chuyển động và tương tác động, tạo sự sinh động và hấp dẫn. Nó có thể được áp dụng trong nhiều lĩnh vực và giúp truyền tải thông điệp một cách trực quan và thu hút.</a:t>
            </a:r>
            <a:r>
              <a:rPr lang="vi-VN" sz="1600" dirty="0">
                <a:solidFill>
                  <a:srgbClr val="D0EDD2"/>
                </a:solidFill>
                <a:latin typeface="Oswald" pitchFamily="2" charset="77"/>
                <a:cs typeface="Roboto Condensed" panose="02000000000000000000" pitchFamily="2" charset="0"/>
              </a:rPr>
              <a:t>. </a:t>
            </a:r>
            <a:endParaRPr lang="en-US" sz="1600" dirty="0">
              <a:solidFill>
                <a:srgbClr val="D0EDD2"/>
              </a:solidFill>
              <a:latin typeface="Oswald" pitchFamily="2" charset="77"/>
              <a:cs typeface="Roboto Condensed" panose="02000000000000000000" pitchFamily="2" charset="0"/>
            </a:endParaRPr>
          </a:p>
          <a:p>
            <a:pPr marL="0" lvl="0" indent="0" algn="just" rtl="0">
              <a:spcBef>
                <a:spcPts val="0"/>
              </a:spcBef>
              <a:spcAft>
                <a:spcPts val="0"/>
              </a:spcAft>
            </a:pPr>
            <a:endParaRPr lang="en-US" sz="1600" dirty="0">
              <a:solidFill>
                <a:srgbClr val="D0EDD2"/>
              </a:solidFill>
              <a:latin typeface="Oswald" pitchFamily="2" charset="77"/>
              <a:cs typeface="Roboto Condensed" panose="02000000000000000000" pitchFamily="2" charset="0"/>
            </a:endParaRPr>
          </a:p>
          <a:p>
            <a:pPr marL="0" lvl="0" indent="0" algn="just" rtl="0">
              <a:spcBef>
                <a:spcPts val="0"/>
              </a:spcBef>
              <a:spcAft>
                <a:spcPts val="0"/>
              </a:spcAft>
              <a:buNone/>
            </a:pPr>
            <a:endParaRPr sz="1600" dirty="0">
              <a:solidFill>
                <a:srgbClr val="D0EDD2"/>
              </a:solidFill>
              <a:latin typeface="Oswald" pitchFamily="2" charset="77"/>
            </a:endParaRPr>
          </a:p>
        </p:txBody>
      </p:sp>
    </p:spTree>
    <p:extLst>
      <p:ext uri="{BB962C8B-B14F-4D97-AF65-F5344CB8AC3E}">
        <p14:creationId xmlns:p14="http://schemas.microsoft.com/office/powerpoint/2010/main" val="3873469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84"/>
        <p:cNvGrpSpPr/>
        <p:nvPr/>
      </p:nvGrpSpPr>
      <p:grpSpPr>
        <a:xfrm>
          <a:off x="0" y="0"/>
          <a:ext cx="0" cy="0"/>
          <a:chOff x="0" y="0"/>
          <a:chExt cx="0" cy="0"/>
        </a:xfrm>
      </p:grpSpPr>
      <p:sp>
        <p:nvSpPr>
          <p:cNvPr id="885" name="Google Shape;885;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a:t>
            </a:r>
            <a:r>
              <a:rPr lang="en" dirty="0" err="1"/>
              <a:t>Giới</a:t>
            </a:r>
            <a:r>
              <a:rPr lang="en" dirty="0"/>
              <a:t> </a:t>
            </a:r>
            <a:r>
              <a:rPr lang="en" dirty="0" err="1"/>
              <a:t>Thiệu</a:t>
            </a:r>
            <a:endParaRPr dirty="0"/>
          </a:p>
        </p:txBody>
      </p:sp>
      <p:sp>
        <p:nvSpPr>
          <p:cNvPr id="3" name="Subtitle 2">
            <a:extLst>
              <a:ext uri="{FF2B5EF4-FFF2-40B4-BE49-F238E27FC236}">
                <a16:creationId xmlns:a16="http://schemas.microsoft.com/office/drawing/2014/main" id="{2190C616-83E7-A560-081C-9873320B7BA4}"/>
              </a:ext>
            </a:extLst>
          </p:cNvPr>
          <p:cNvSpPr>
            <a:spLocks noGrp="1"/>
          </p:cNvSpPr>
          <p:nvPr>
            <p:ph type="subTitle" idx="2"/>
          </p:nvPr>
        </p:nvSpPr>
        <p:spPr/>
        <p:txBody>
          <a:bodyPr/>
          <a:lstStyle/>
          <a:p>
            <a:endParaRPr lang="en-VN"/>
          </a:p>
        </p:txBody>
      </p:sp>
      <p:pic>
        <p:nvPicPr>
          <p:cNvPr id="6" name="Media3">
            <a:hlinkClick r:id="" action="ppaction://media"/>
            <a:extLst>
              <a:ext uri="{FF2B5EF4-FFF2-40B4-BE49-F238E27FC236}">
                <a16:creationId xmlns:a16="http://schemas.microsoft.com/office/drawing/2014/main" id="{D78B47F8-8061-C2D7-5BAE-F788F6FAB50F}"/>
              </a:ext>
            </a:extLst>
          </p:cNvPr>
          <p:cNvPicPr>
            <a:picLocks noChangeAspect="1"/>
          </p:cNvPicPr>
          <p:nvPr>
            <a:videoFile r:link="rId1"/>
            <p:extLst>
              <p:ext uri="{DAA4B4D4-6D71-4841-9C94-3DE7FCFB9230}">
                <p14:media xmlns:p14="http://schemas.microsoft.com/office/powerpoint/2010/main" r:embed="rId2">
                  <p14:trim st="3590" end="11549.8"/>
                </p14:media>
              </p:ext>
            </p:extLst>
          </p:nvPr>
        </p:nvPicPr>
        <p:blipFill rotWithShape="1">
          <a:blip r:embed="rId6"/>
          <a:srcRect r="4500" b="933"/>
          <a:stretch/>
        </p:blipFill>
        <p:spPr>
          <a:xfrm>
            <a:off x="4728149" y="1376077"/>
            <a:ext cx="3429262" cy="3320480"/>
          </a:xfrm>
          <a:prstGeom prst="rect">
            <a:avLst/>
          </a:prstGeom>
          <a:ln w="19050">
            <a:solidFill>
              <a:srgbClr val="FFC800"/>
            </a:solidFill>
          </a:ln>
        </p:spPr>
      </p:pic>
      <p:pic>
        <p:nvPicPr>
          <p:cNvPr id="7" name="Media2">
            <a:hlinkClick r:id="" action="ppaction://media"/>
            <a:extLst>
              <a:ext uri="{FF2B5EF4-FFF2-40B4-BE49-F238E27FC236}">
                <a16:creationId xmlns:a16="http://schemas.microsoft.com/office/drawing/2014/main" id="{25C96A32-4670-3F2E-BFDA-3D5CC0E8CA6C}"/>
              </a:ext>
            </a:extLst>
          </p:cNvPr>
          <p:cNvPicPr>
            <a:picLocks noChangeAspect="1"/>
          </p:cNvPicPr>
          <p:nvPr>
            <a:videoFile r:link="rId1"/>
            <p:extLst>
              <p:ext uri="{DAA4B4D4-6D71-4841-9C94-3DE7FCFB9230}">
                <p14:media xmlns:p14="http://schemas.microsoft.com/office/powerpoint/2010/main" r:embed="rId3">
                  <p14:trim st="2706" end="3719"/>
                </p14:media>
              </p:ext>
            </p:extLst>
          </p:nvPr>
        </p:nvPicPr>
        <p:blipFill rotWithShape="1">
          <a:blip r:embed="rId7"/>
          <a:srcRect b="8467"/>
          <a:stretch/>
        </p:blipFill>
        <p:spPr>
          <a:xfrm>
            <a:off x="1096246" y="1112700"/>
            <a:ext cx="2657419" cy="3870942"/>
          </a:xfrm>
          <a:prstGeom prst="rect">
            <a:avLst/>
          </a:prstGeom>
          <a:ln w="19050">
            <a:solidFill>
              <a:srgbClr val="FFC800"/>
            </a:solidFill>
          </a:ln>
        </p:spPr>
      </p:pic>
    </p:spTree>
    <p:extLst>
      <p:ext uri="{BB962C8B-B14F-4D97-AF65-F5344CB8AC3E}">
        <p14:creationId xmlns:p14="http://schemas.microsoft.com/office/powerpoint/2010/main" val="355356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1" fill="hold"/>
                                        <p:tgtEl>
                                          <p:spTgt spid="7"/>
                                        </p:tgtEl>
                                      </p:cBhvr>
                                    </p:cmd>
                                  </p:childTnLst>
                                </p:cTn>
                              </p:par>
                              <p:par>
                                <p:cTn id="7" presetID="1" presetClass="mediacall" presetSubtype="0" fill="hold" nodeType="withEffect">
                                  <p:stCondLst>
                                    <p:cond delay="0"/>
                                  </p:stCondLst>
                                  <p:childTnLst>
                                    <p:cmd type="call" cmd="playFrom(0.0)">
                                      <p:cBhvr>
                                        <p:cTn id="8" dur="54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video>
              <p:cMediaNode vol="80000">
                <p:cTn id="10"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sp>
        <p:nvSpPr>
          <p:cNvPr id="929" name="Google Shape;929;p41"/>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930" name="Google Shape;930;p41"/>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Các</a:t>
            </a:r>
            <a:r>
              <a:rPr lang="en" dirty="0"/>
              <a:t> </a:t>
            </a:r>
            <a:r>
              <a:rPr lang="en" dirty="0" err="1"/>
              <a:t>phép</a:t>
            </a:r>
            <a:r>
              <a:rPr lang="en" dirty="0"/>
              <a:t> </a:t>
            </a:r>
            <a:r>
              <a:rPr lang="en" dirty="0" err="1"/>
              <a:t>biến</a:t>
            </a:r>
            <a:r>
              <a:rPr lang="en" dirty="0"/>
              <a:t> </a:t>
            </a:r>
            <a:r>
              <a:rPr lang="en" dirty="0" err="1"/>
              <a:t>đổi</a:t>
            </a:r>
            <a:endParaRPr dirty="0"/>
          </a:p>
        </p:txBody>
      </p:sp>
      <p:grpSp>
        <p:nvGrpSpPr>
          <p:cNvPr id="931" name="Google Shape;931;p41"/>
          <p:cNvGrpSpPr/>
          <p:nvPr/>
        </p:nvGrpSpPr>
        <p:grpSpPr>
          <a:xfrm>
            <a:off x="6351340" y="1383010"/>
            <a:ext cx="2301266" cy="2377467"/>
            <a:chOff x="6945936" y="1456203"/>
            <a:chExt cx="2159597" cy="2231107"/>
          </a:xfrm>
        </p:grpSpPr>
        <p:sp>
          <p:nvSpPr>
            <p:cNvPr id="932" name="Google Shape;932;p41"/>
            <p:cNvSpPr/>
            <p:nvPr/>
          </p:nvSpPr>
          <p:spPr>
            <a:xfrm>
              <a:off x="7643769" y="1456203"/>
              <a:ext cx="1461763" cy="1846434"/>
            </a:xfrm>
            <a:custGeom>
              <a:avLst/>
              <a:gdLst/>
              <a:ahLst/>
              <a:cxnLst/>
              <a:rect l="l" t="t" r="r" b="b"/>
              <a:pathLst>
                <a:path w="123957" h="156577" extrusionOk="0">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7451434" y="1648538"/>
              <a:ext cx="1461763" cy="1846434"/>
            </a:xfrm>
            <a:custGeom>
              <a:avLst/>
              <a:gdLst/>
              <a:ahLst/>
              <a:cxnLst/>
              <a:rect l="l" t="t" r="r" b="b"/>
              <a:pathLst>
                <a:path w="123957" h="156577" extrusionOk="0">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7259100" y="1840875"/>
              <a:ext cx="1487174" cy="1846434"/>
            </a:xfrm>
            <a:custGeom>
              <a:avLst/>
              <a:gdLst/>
              <a:ahLst/>
              <a:cxnLst/>
              <a:rect l="l" t="t" r="r" b="b"/>
              <a:pathLst>
                <a:path w="123957" h="156577" extrusionOk="0">
                  <a:moveTo>
                    <a:pt x="1" y="1"/>
                  </a:moveTo>
                  <a:lnTo>
                    <a:pt x="1" y="156576"/>
                  </a:lnTo>
                  <a:lnTo>
                    <a:pt x="123956" y="156576"/>
                  </a:lnTo>
                  <a:lnTo>
                    <a:pt x="123956" y="27043"/>
                  </a:lnTo>
                  <a:lnTo>
                    <a:pt x="9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6945936" y="2917954"/>
              <a:ext cx="769354" cy="769354"/>
            </a:xfrm>
            <a:custGeom>
              <a:avLst/>
              <a:gdLst/>
              <a:ahLst/>
              <a:cxnLst/>
              <a:rect l="l" t="t" r="r" b="b"/>
              <a:pathLst>
                <a:path w="65241" h="65241" extrusionOk="0">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7215206" y="3187224"/>
              <a:ext cx="230815" cy="230815"/>
            </a:xfrm>
            <a:custGeom>
              <a:avLst/>
              <a:gdLst/>
              <a:ahLst/>
              <a:cxnLst/>
              <a:rect l="l" t="t" r="r" b="b"/>
              <a:pathLst>
                <a:path w="19573" h="19573" extrusionOk="0">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7489901" y="1994743"/>
              <a:ext cx="307749" cy="307749"/>
            </a:xfrm>
            <a:custGeom>
              <a:avLst/>
              <a:gdLst/>
              <a:ahLst/>
              <a:cxnLst/>
              <a:rect l="l" t="t" r="r" b="b"/>
              <a:pathLst>
                <a:path w="26097" h="26097" extrusionOk="0">
                  <a:moveTo>
                    <a:pt x="1" y="1"/>
                  </a:moveTo>
                  <a:lnTo>
                    <a:pt x="1" y="26097"/>
                  </a:lnTo>
                  <a:lnTo>
                    <a:pt x="26097" y="26097"/>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7489901" y="2533283"/>
              <a:ext cx="307749" cy="307749"/>
            </a:xfrm>
            <a:custGeom>
              <a:avLst/>
              <a:gdLst/>
              <a:ahLst/>
              <a:cxnLst/>
              <a:rect l="l" t="t" r="r" b="b"/>
              <a:pathLst>
                <a:path w="26097" h="26097" extrusionOk="0">
                  <a:moveTo>
                    <a:pt x="1" y="1"/>
                  </a:moveTo>
                  <a:lnTo>
                    <a:pt x="1" y="26096"/>
                  </a:lnTo>
                  <a:lnTo>
                    <a:pt x="26097" y="26096"/>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8259243" y="3148757"/>
              <a:ext cx="307749" cy="307749"/>
            </a:xfrm>
            <a:custGeom>
              <a:avLst/>
              <a:gdLst/>
              <a:ahLst/>
              <a:cxnLst/>
              <a:rect l="l" t="t" r="r" b="b"/>
              <a:pathLst>
                <a:path w="26097" h="26097" extrusionOk="0">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7913039" y="1956275"/>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7913039" y="2110144"/>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7913039" y="2264013"/>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7913039" y="2494815"/>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7913039" y="2648684"/>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7913039" y="2802552"/>
              <a:ext cx="615486" cy="76946"/>
            </a:xfrm>
            <a:custGeom>
              <a:avLst/>
              <a:gdLst/>
              <a:ahLst/>
              <a:cxnLst/>
              <a:rect l="l" t="t" r="r" b="b"/>
              <a:pathLst>
                <a:path w="52193" h="6525" extrusionOk="0">
                  <a:moveTo>
                    <a:pt x="1" y="0"/>
                  </a:moveTo>
                  <a:lnTo>
                    <a:pt x="1" y="6524"/>
                  </a:lnTo>
                  <a:lnTo>
                    <a:pt x="52192" y="6524"/>
                  </a:lnTo>
                  <a:lnTo>
                    <a:pt x="52192"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7797638" y="3110290"/>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7797638" y="3264158"/>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7797638" y="3418027"/>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8413100" y="1828800"/>
              <a:ext cx="333193" cy="319819"/>
            </a:xfrm>
            <a:custGeom>
              <a:avLst/>
              <a:gdLst/>
              <a:ahLst/>
              <a:cxnLst/>
              <a:rect l="l" t="t" r="r" b="b"/>
              <a:pathLst>
                <a:path w="26097" h="26097" extrusionOk="0">
                  <a:moveTo>
                    <a:pt x="0" y="1"/>
                  </a:moveTo>
                  <a:lnTo>
                    <a:pt x="0" y="26097"/>
                  </a:lnTo>
                  <a:lnTo>
                    <a:pt x="26096" y="26097"/>
                  </a:lnTo>
                  <a:lnTo>
                    <a:pt x="0" y="1"/>
                  </a:lnTo>
                  <a:close/>
                </a:path>
              </a:pathLst>
            </a:custGeom>
            <a:solidFill>
              <a:srgbClr val="BBBFFF"/>
            </a:solidFill>
            <a:ln w="9525" cap="flat" cmpd="sng">
              <a:solidFill>
                <a:srgbClr val="BBB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1"/>
          <p:cNvGrpSpPr/>
          <p:nvPr/>
        </p:nvGrpSpPr>
        <p:grpSpPr>
          <a:xfrm>
            <a:off x="2598300" y="1013625"/>
            <a:ext cx="95400" cy="3116250"/>
            <a:chOff x="4524300" y="1013625"/>
            <a:chExt cx="95400" cy="3116250"/>
          </a:xfrm>
        </p:grpSpPr>
        <p:sp>
          <p:nvSpPr>
            <p:cNvPr id="951" name="Google Shape;951;p41"/>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886</Words>
  <Application>Microsoft Macintosh PowerPoint</Application>
  <PresentationFormat>On-screen Show (16:9)</PresentationFormat>
  <Paragraphs>104</Paragraphs>
  <Slides>25</Slides>
  <Notes>25</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Nunito</vt:lpstr>
      <vt:lpstr>Arial</vt:lpstr>
      <vt:lpstr>Oswald</vt:lpstr>
      <vt:lpstr>Montserrat</vt:lpstr>
      <vt:lpstr>Roboto</vt:lpstr>
      <vt:lpstr>Raleway</vt:lpstr>
      <vt:lpstr>Cambria Math</vt:lpstr>
      <vt:lpstr>Software Development Bussines Plan by Slidesgo</vt:lpstr>
      <vt:lpstr>HÌNH HỌC 3D: ANIMATION</vt:lpstr>
      <vt:lpstr>TEAM MEMBER</vt:lpstr>
      <vt:lpstr>Nội dung</vt:lpstr>
      <vt:lpstr>01</vt:lpstr>
      <vt:lpstr>01. Giới Thiệu</vt:lpstr>
      <vt:lpstr>01. Giới Thiệu</vt:lpstr>
      <vt:lpstr>01. Giới Thiệu</vt:lpstr>
      <vt:lpstr>01. Giới Thiệu</vt:lpstr>
      <vt:lpstr>02</vt:lpstr>
      <vt:lpstr>02. Các phép biến đổi</vt:lpstr>
      <vt:lpstr>02. Các phép biến đổi</vt:lpstr>
      <vt:lpstr>02. Các phép biến đổi</vt:lpstr>
      <vt:lpstr>02. Các phép biến đổi</vt:lpstr>
      <vt:lpstr>02. Các phép biến đổi</vt:lpstr>
      <vt:lpstr>02. Các phép biến đổi</vt:lpstr>
      <vt:lpstr>03</vt:lpstr>
      <vt:lpstr>Tạo khối 3D</vt:lpstr>
      <vt:lpstr>Tạo khối 3D</vt:lpstr>
      <vt:lpstr>Tạo khối 3D</vt:lpstr>
      <vt:lpstr>Tạo khối 3D</vt:lpstr>
      <vt:lpstr>Tạo khối 3D</vt:lpstr>
      <vt:lpstr>Thực hiện Animation</vt:lpstr>
      <vt:lpstr>Thực hiện Animation</vt:lpstr>
      <vt:lpstr>Thực hiện Animation</vt:lpstr>
      <vt:lpstr>04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HÌNH HỌC 3D: ANIMATION</dc:title>
  <cp:lastModifiedBy>Lê Hoàng Thoại</cp:lastModifiedBy>
  <cp:revision>3</cp:revision>
  <dcterms:modified xsi:type="dcterms:W3CDTF">2023-06-19T23:34:02Z</dcterms:modified>
</cp:coreProperties>
</file>